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9.xml" ContentType="application/vnd.openxmlformats-officedocument.presentationml.tags+xml"/>
  <Override PartName="/ppt/notesSlides/notesSlide35.xml" ContentType="application/vnd.openxmlformats-officedocument.presentationml.notesSlide+xml"/>
  <Override PartName="/ppt/tags/tag2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3"/>
  </p:notesMasterIdLst>
  <p:handoutMasterIdLst>
    <p:handoutMasterId r:id="rId54"/>
  </p:handoutMasterIdLst>
  <p:sldIdLst>
    <p:sldId id="256" r:id="rId2"/>
    <p:sldId id="377" r:id="rId3"/>
    <p:sldId id="406" r:id="rId4"/>
    <p:sldId id="417" r:id="rId5"/>
    <p:sldId id="418" r:id="rId6"/>
    <p:sldId id="415" r:id="rId7"/>
    <p:sldId id="413" r:id="rId8"/>
    <p:sldId id="443" r:id="rId9"/>
    <p:sldId id="416" r:id="rId10"/>
    <p:sldId id="384" r:id="rId11"/>
    <p:sldId id="463" r:id="rId12"/>
    <p:sldId id="378" r:id="rId13"/>
    <p:sldId id="389" r:id="rId14"/>
    <p:sldId id="419" r:id="rId15"/>
    <p:sldId id="448" r:id="rId16"/>
    <p:sldId id="440" r:id="rId17"/>
    <p:sldId id="424" r:id="rId18"/>
    <p:sldId id="449" r:id="rId19"/>
    <p:sldId id="450" r:id="rId20"/>
    <p:sldId id="451" r:id="rId21"/>
    <p:sldId id="466" r:id="rId22"/>
    <p:sldId id="426" r:id="rId23"/>
    <p:sldId id="427" r:id="rId24"/>
    <p:sldId id="428" r:id="rId25"/>
    <p:sldId id="452" r:id="rId26"/>
    <p:sldId id="421" r:id="rId27"/>
    <p:sldId id="457" r:id="rId28"/>
    <p:sldId id="446" r:id="rId29"/>
    <p:sldId id="455" r:id="rId30"/>
    <p:sldId id="432" r:id="rId31"/>
    <p:sldId id="434" r:id="rId32"/>
    <p:sldId id="435" r:id="rId33"/>
    <p:sldId id="437" r:id="rId34"/>
    <p:sldId id="453" r:id="rId35"/>
    <p:sldId id="458" r:id="rId36"/>
    <p:sldId id="422" r:id="rId37"/>
    <p:sldId id="459" r:id="rId38"/>
    <p:sldId id="464" r:id="rId39"/>
    <p:sldId id="460" r:id="rId40"/>
    <p:sldId id="441" r:id="rId41"/>
    <p:sldId id="429" r:id="rId42"/>
    <p:sldId id="447" r:id="rId43"/>
    <p:sldId id="396" r:id="rId44"/>
    <p:sldId id="461" r:id="rId45"/>
    <p:sldId id="462" r:id="rId46"/>
    <p:sldId id="454" r:id="rId47"/>
    <p:sldId id="465" r:id="rId48"/>
    <p:sldId id="430" r:id="rId49"/>
    <p:sldId id="431" r:id="rId50"/>
    <p:sldId id="410" r:id="rId51"/>
    <p:sldId id="263" r:id="rId52"/>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19C638-386B-47BD-93CC-92EBE19B73D2}">
          <p14:sldIdLst>
            <p14:sldId id="256"/>
            <p14:sldId id="377"/>
            <p14:sldId id="406"/>
            <p14:sldId id="417"/>
            <p14:sldId id="418"/>
            <p14:sldId id="415"/>
            <p14:sldId id="413"/>
            <p14:sldId id="443"/>
            <p14:sldId id="416"/>
            <p14:sldId id="384"/>
            <p14:sldId id="463"/>
            <p14:sldId id="378"/>
            <p14:sldId id="389"/>
            <p14:sldId id="419"/>
            <p14:sldId id="448"/>
            <p14:sldId id="440"/>
            <p14:sldId id="424"/>
            <p14:sldId id="449"/>
            <p14:sldId id="450"/>
            <p14:sldId id="451"/>
            <p14:sldId id="466"/>
            <p14:sldId id="426"/>
            <p14:sldId id="427"/>
            <p14:sldId id="428"/>
            <p14:sldId id="452"/>
            <p14:sldId id="421"/>
            <p14:sldId id="457"/>
            <p14:sldId id="446"/>
          </p14:sldIdLst>
        </p14:section>
        <p14:section name="Građani - upitnik" id="{5F14F9BA-C168-4614-84F2-16DF51D919CA}">
          <p14:sldIdLst>
            <p14:sldId id="455"/>
          </p14:sldIdLst>
        </p14:section>
        <p14:section name="Terenski timovi i aplikacije" id="{70C94E4D-39D1-452D-89D6-9A271BFB2CB8}">
          <p14:sldIdLst>
            <p14:sldId id="432"/>
            <p14:sldId id="434"/>
            <p14:sldId id="435"/>
            <p14:sldId id="437"/>
            <p14:sldId id="453"/>
            <p14:sldId id="458"/>
            <p14:sldId id="422"/>
            <p14:sldId id="459"/>
            <p14:sldId id="464"/>
            <p14:sldId id="460"/>
            <p14:sldId id="441"/>
            <p14:sldId id="429"/>
            <p14:sldId id="447"/>
            <p14:sldId id="396"/>
            <p14:sldId id="461"/>
            <p14:sldId id="462"/>
            <p14:sldId id="454"/>
            <p14:sldId id="465"/>
            <p14:sldId id="430"/>
            <p14:sldId id="431"/>
            <p14:sldId id="410"/>
            <p14:sldId id="2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F181E6-2454-0D3F-FECA-868E3F25454C}" name="Maja Baniček" initials="MB" userId="S::mbanicek@grad.hr::67fe1ae6-c471-43f9-9f58-692579939b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495907-4394-46EA-A4D3-08195514E0E2}" v="159" dt="2023-12-19T09:11:48.494"/>
    <p1510:client id="{A3D6A17A-2596-4C20-B633-EE30B9875706}" v="1142" dt="2023-12-20T07:20:50.491"/>
    <p1510:client id="{E98123AD-AF2D-4785-99BE-23CAA4766E53}" v="56" dt="2023-12-19T11:23:19.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30" autoAdjust="0"/>
    <p:restoredTop sz="75253" autoAdjust="0"/>
  </p:normalViewPr>
  <p:slideViewPr>
    <p:cSldViewPr snapToGrid="0">
      <p:cViewPr varScale="1">
        <p:scale>
          <a:sx n="120" d="100"/>
          <a:sy n="120" d="100"/>
        </p:scale>
        <p:origin x="1764" y="90"/>
      </p:cViewPr>
      <p:guideLst/>
    </p:cSldViewPr>
  </p:slideViewPr>
  <p:notesTextViewPr>
    <p:cViewPr>
      <p:scale>
        <a:sx n="1" d="1"/>
        <a:sy n="1" d="1"/>
      </p:scale>
      <p:origin x="0" y="0"/>
    </p:cViewPr>
  </p:notesTextViewPr>
  <p:notesViewPr>
    <p:cSldViewPr snapToGrid="0" showGuides="1">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0C2305-3DE4-46A9-9646-80BEAF2377F4}" type="datetimeFigureOut">
              <a:rPr lang="hr-HR" smtClean="0"/>
              <a:t>20.12.2023.</a:t>
            </a:fld>
            <a:endParaRPr lang="hr-H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C14B9F-B354-4A56-98A5-173CFB7DF845}" type="slidenum">
              <a:rPr lang="hr-HR" smtClean="0"/>
              <a:t>‹#›</a:t>
            </a:fld>
            <a:endParaRPr lang="hr-HR"/>
          </a:p>
        </p:txBody>
      </p:sp>
    </p:spTree>
    <p:extLst>
      <p:ext uri="{BB962C8B-B14F-4D97-AF65-F5344CB8AC3E}">
        <p14:creationId xmlns:p14="http://schemas.microsoft.com/office/powerpoint/2010/main" val="1264117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FFB86-6736-4F99-AA90-22B2728275F2}" type="datetimeFigureOut">
              <a:rPr lang="hr-HR" smtClean="0"/>
              <a:t>20.12.2023.</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4DC43-EAEA-4E84-9104-B61642BC78F0}" type="slidenum">
              <a:rPr lang="hr-HR" smtClean="0"/>
              <a:t>‹#›</a:t>
            </a:fld>
            <a:endParaRPr lang="hr-HR"/>
          </a:p>
        </p:txBody>
      </p:sp>
    </p:spTree>
    <p:extLst>
      <p:ext uri="{BB962C8B-B14F-4D97-AF65-F5344CB8AC3E}">
        <p14:creationId xmlns:p14="http://schemas.microsoft.com/office/powerpoint/2010/main" val="4141509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Čemu služe karte potresnog rizika?</a:t>
            </a:r>
          </a:p>
        </p:txBody>
      </p:sp>
      <p:sp>
        <p:nvSpPr>
          <p:cNvPr id="4" name="Slide Number Placeholder 3"/>
          <p:cNvSpPr>
            <a:spLocks noGrp="1"/>
          </p:cNvSpPr>
          <p:nvPr>
            <p:ph type="sldNum" sz="quarter" idx="5"/>
          </p:nvPr>
        </p:nvSpPr>
        <p:spPr/>
        <p:txBody>
          <a:bodyPr/>
          <a:lstStyle/>
          <a:p>
            <a:fld id="{3444DC43-EAEA-4E84-9104-B61642BC78F0}" type="slidenum">
              <a:rPr lang="hr-HR" smtClean="0"/>
              <a:t>3</a:t>
            </a:fld>
            <a:endParaRPr lang="hr-HR"/>
          </a:p>
        </p:txBody>
      </p:sp>
    </p:spTree>
    <p:extLst>
      <p:ext uri="{BB962C8B-B14F-4D97-AF65-F5344CB8AC3E}">
        <p14:creationId xmlns:p14="http://schemas.microsoft.com/office/powerpoint/2010/main" val="1262437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12</a:t>
            </a:fld>
            <a:endParaRPr lang="hr-HR"/>
          </a:p>
        </p:txBody>
      </p:sp>
    </p:spTree>
    <p:extLst>
      <p:ext uri="{BB962C8B-B14F-4D97-AF65-F5344CB8AC3E}">
        <p14:creationId xmlns:p14="http://schemas.microsoft.com/office/powerpoint/2010/main" val="3815783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dirty="0">
                <a:effectLst/>
                <a:latin typeface="Times" panose="02020603050405020304" pitchFamily="18" charset="0"/>
                <a:ea typeface="Times New Roman" panose="02020603050405020304" pitchFamily="18" charset="0"/>
                <a:cs typeface="Times New Roman" panose="02020603050405020304" pitchFamily="18" charset="0"/>
              </a:rPr>
              <a:t>Kombinacijom atributa određuje se tipologija zgrada, pa se prema tome u konačnici svakoj zgradi pridružuje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taksonomijska</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oznaka prema njenim atributima u skladu s GEM taksonomijom</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13</a:t>
            </a:fld>
            <a:endParaRPr lang="hr-HR"/>
          </a:p>
        </p:txBody>
      </p:sp>
    </p:spTree>
    <p:extLst>
      <p:ext uri="{BB962C8B-B14F-4D97-AF65-F5344CB8AC3E}">
        <p14:creationId xmlns:p14="http://schemas.microsoft.com/office/powerpoint/2010/main" val="529875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strike="noStrike" baseline="0" dirty="0">
                <a:solidFill>
                  <a:srgbClr val="000000"/>
                </a:solidFill>
                <a:latin typeface="Times New Roman" panose="02020603050405020304" pitchFamily="18" charset="0"/>
              </a:rPr>
              <a:t>Trenutno obrađene točke sadržavaju niz atributa o građevinama (neki i nisu potrebni za procjene rizika), ali ključno je što se podaci prikupljeni iz pregleda oštećenja i uporabljivosti građevina te postojećih procjena rizika </a:t>
            </a:r>
            <a:r>
              <a:rPr lang="hr-HR" sz="1800" b="1" i="0" u="none" strike="noStrike" baseline="0" dirty="0">
                <a:solidFill>
                  <a:srgbClr val="000000"/>
                </a:solidFill>
                <a:latin typeface="Times New Roman" panose="02020603050405020304" pitchFamily="18" charset="0"/>
              </a:rPr>
              <a:t>dobro poklapaju </a:t>
            </a:r>
            <a:r>
              <a:rPr lang="hr-HR" sz="1800" b="0" i="0" u="none" strike="noStrike" baseline="0" dirty="0">
                <a:solidFill>
                  <a:srgbClr val="000000"/>
                </a:solidFill>
                <a:latin typeface="Times New Roman" panose="02020603050405020304" pitchFamily="18" charset="0"/>
              </a:rPr>
              <a:t>s podacima prema projektnom zadatku odnosno podacima predviđenim za uspostavu modela baze podataka jer slijede istu ideju opisa nosive konstrukcije. Pritom govorimo o </a:t>
            </a:r>
            <a:r>
              <a:rPr lang="hr-HR" sz="1800" b="1" i="0" u="none" strike="noStrike" baseline="0" dirty="0">
                <a:solidFill>
                  <a:srgbClr val="000000"/>
                </a:solidFill>
                <a:latin typeface="Times New Roman" panose="02020603050405020304" pitchFamily="18" charset="0"/>
              </a:rPr>
              <a:t>atributima</a:t>
            </a:r>
            <a:r>
              <a:rPr lang="hr-HR" sz="1800" b="0" i="0" u="none" strike="noStrike" baseline="0" dirty="0">
                <a:solidFill>
                  <a:srgbClr val="000000"/>
                </a:solidFill>
                <a:latin typeface="Times New Roman" panose="02020603050405020304" pitchFamily="18" charset="0"/>
              </a:rPr>
              <a:t>: tip konstrukcije (atribut 9 iz natječajne dokumentacije), </a:t>
            </a:r>
            <a:r>
              <a:rPr lang="hr-HR" sz="1800" b="0" i="0" u="none" strike="noStrike" baseline="0" dirty="0" err="1">
                <a:solidFill>
                  <a:srgbClr val="000000"/>
                </a:solidFill>
                <a:latin typeface="Times New Roman" panose="02020603050405020304" pitchFamily="18" charset="0"/>
              </a:rPr>
              <a:t>katnost</a:t>
            </a:r>
            <a:r>
              <a:rPr lang="hr-HR" sz="1800" b="0" i="0" u="none" strike="noStrike" baseline="0" dirty="0">
                <a:solidFill>
                  <a:srgbClr val="000000"/>
                </a:solidFill>
                <a:latin typeface="Times New Roman" panose="02020603050405020304" pitchFamily="18" charset="0"/>
              </a:rPr>
              <a:t> (atribut 10), pravilnost konstrukcije (atribut 11), debljina nosivih zidova (atribut 15), AB serklaži (atribut 16), pregradni zidovi (atribut 19), međukatne konstrukcije (atribut 20), krovište (atribut 21), konstrukcija stubišta (atribut 25), temelji (atribut 26), tlocrtna površina zgrade (atribut 28), BRP (atribut 29), kontakt sa susjednom zgradom (atribut 34) i vidljiva oštećenja (atribut 35). Dodatno, osim opisa nosive konstrukcije u bazu pregleda oštećenja su upisivani i ostali podaci poput godine izgradnje (atribut 7) i godine rekonstrukcije (atribut 8). </a:t>
            </a:r>
          </a:p>
          <a:p>
            <a:r>
              <a:rPr lang="hr-HR" sz="1800" b="0" i="0" u="none" strike="noStrike" baseline="0" dirty="0">
                <a:solidFill>
                  <a:srgbClr val="000000"/>
                </a:solidFill>
                <a:latin typeface="Times New Roman" panose="02020603050405020304" pitchFamily="18" charset="0"/>
              </a:rPr>
              <a:t>Pojedini atributi poput potresne zone za p.p. 475 god (atribut 3), p.p. 95 god (atribut 4) i kategorija temeljnog tla (atribut 27) su definirani koristeći raspoložive karte odnosno rezultate postojećih istraživanja (primjerice Karte potresnih područja Republike Hrvatske i slično), a isti će se dodatno provjeravati i nadopunjavati sukladno istraživanjima predviđenim u Aktivnosti 2. Ostali atributi koji nisu toliko vezani za konstrukciju građevine već više za interventne službe – primjerice podaci o liftu (atributi 17 i 18), podaci o stubištu (atributi 23, 24 i 25), toplinskoj izolaciji (atribut 22), podaci o instalacijama (atributi 30 i 31) i podaci o vezani za djelovanje požara (atributi 32 i 33) su definirani u suradnji s gradskim službama prema trenutno raspoloživim podacima. </a:t>
            </a:r>
          </a:p>
          <a:p>
            <a:r>
              <a:rPr lang="hr-HR" sz="1800" b="0" i="0" u="none" strike="noStrike" baseline="0" dirty="0">
                <a:solidFill>
                  <a:srgbClr val="000000"/>
                </a:solidFill>
                <a:latin typeface="Times New Roman" panose="02020603050405020304" pitchFamily="18" charset="0"/>
              </a:rPr>
              <a:t>Sukladno navedenom, očito je da nisu svi ugovorom definirani atributi uvijek </a:t>
            </a:r>
            <a:r>
              <a:rPr lang="hr-HR" sz="1800" b="1" i="0" u="none" strike="noStrike" baseline="0" dirty="0">
                <a:solidFill>
                  <a:srgbClr val="000000"/>
                </a:solidFill>
                <a:latin typeface="Times New Roman" panose="02020603050405020304" pitchFamily="18" charset="0"/>
              </a:rPr>
              <a:t>primjenjivi </a:t>
            </a:r>
            <a:r>
              <a:rPr lang="hr-HR" sz="1800" b="0" i="0" u="none" strike="noStrike" baseline="0" dirty="0">
                <a:solidFill>
                  <a:srgbClr val="000000"/>
                </a:solidFill>
                <a:latin typeface="Times New Roman" panose="02020603050405020304" pitchFamily="18" charset="0"/>
              </a:rPr>
              <a:t>na sve građevine pa se za takve slučajeve koristio atribut ''nije primjenjivo'' (primjerice, AB </a:t>
            </a:r>
            <a:r>
              <a:rPr lang="hr-HR" sz="1800" b="0" i="0" u="none" strike="noStrike" baseline="0" dirty="0" err="1">
                <a:solidFill>
                  <a:srgbClr val="000000"/>
                </a:solidFill>
                <a:latin typeface="Times New Roman" panose="02020603050405020304" pitchFamily="18" charset="0"/>
              </a:rPr>
              <a:t>serklaža</a:t>
            </a:r>
            <a:r>
              <a:rPr lang="hr-HR" sz="1800" b="0" i="0" u="none" strike="noStrike" baseline="0" dirty="0">
                <a:solidFill>
                  <a:srgbClr val="000000"/>
                </a:solidFill>
                <a:latin typeface="Times New Roman" panose="02020603050405020304" pitchFamily="18" charset="0"/>
              </a:rPr>
              <a:t> nemamo kod AB zgrada već se oni prvenstveno odnose za zidane zgrade). </a:t>
            </a:r>
          </a:p>
          <a:p>
            <a:r>
              <a:rPr lang="hr-HR" sz="1800" b="0" i="0" u="none" strike="noStrike" baseline="0" dirty="0">
                <a:solidFill>
                  <a:srgbClr val="000000"/>
                </a:solidFill>
                <a:latin typeface="Times New Roman" panose="02020603050405020304" pitchFamily="18" charset="0"/>
              </a:rPr>
              <a:t>Sve navedeno ističe važnost izrade kvalitetne baze podataka koja bi obuhvatila sve procese, a u nastavku je izdvojen dio vrlo opsežnih radova </a:t>
            </a:r>
            <a:r>
              <a:rPr lang="hr-HR" sz="1800" b="1" i="0" u="none" strike="noStrike" baseline="0" dirty="0">
                <a:solidFill>
                  <a:srgbClr val="000000"/>
                </a:solidFill>
                <a:latin typeface="Times New Roman" panose="02020603050405020304" pitchFamily="18" charset="0"/>
              </a:rPr>
              <a:t>kreiranja modela baze podataka </a:t>
            </a:r>
            <a:r>
              <a:rPr lang="hr-HR" sz="1800" b="0" i="0" u="none" strike="noStrike" baseline="0" dirty="0">
                <a:solidFill>
                  <a:srgbClr val="000000"/>
                </a:solidFill>
                <a:latin typeface="Times New Roman" panose="02020603050405020304" pitchFamily="18" charset="0"/>
              </a:rPr>
              <a:t>koji se rade od početka projekta i očekuje se završetak za mjesec dana. Struktura modela baze podataka (Slika 4) je prilagođena atributima definiranim projektnim zadatkom (natječajem), iskustvima nakon potresa u Zagrebu i Petrinji, potrebama gradskih službi, a posebice procesima prikupljanja atributa na terenu imajući u vidu i završnu procjenu rizika.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14</a:t>
            </a:fld>
            <a:endParaRPr lang="hr-HR"/>
          </a:p>
        </p:txBody>
      </p:sp>
    </p:spTree>
    <p:extLst>
      <p:ext uri="{BB962C8B-B14F-4D97-AF65-F5344CB8AC3E}">
        <p14:creationId xmlns:p14="http://schemas.microsoft.com/office/powerpoint/2010/main" val="1380279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strike="noStrike" baseline="0" dirty="0">
                <a:solidFill>
                  <a:srgbClr val="000000"/>
                </a:solidFill>
                <a:latin typeface="Times New Roman" panose="02020603050405020304" pitchFamily="18" charset="0"/>
              </a:rPr>
              <a:t>Trenutno obrađene točke sadržavaju niz atributa o građevinama (neki i nisu potrebni za procjene rizika), ali ključno je što se podaci prikupljeni iz pregleda oštećenja i uporabljivosti građevina te postojećih procjena rizika </a:t>
            </a:r>
            <a:r>
              <a:rPr lang="hr-HR" sz="1800" b="1" i="0" u="none" strike="noStrike" baseline="0" dirty="0">
                <a:solidFill>
                  <a:srgbClr val="000000"/>
                </a:solidFill>
                <a:latin typeface="Times New Roman" panose="02020603050405020304" pitchFamily="18" charset="0"/>
              </a:rPr>
              <a:t>dobro poklapaju </a:t>
            </a:r>
            <a:r>
              <a:rPr lang="hr-HR" sz="1800" b="0" i="0" u="none" strike="noStrike" baseline="0" dirty="0">
                <a:solidFill>
                  <a:srgbClr val="000000"/>
                </a:solidFill>
                <a:latin typeface="Times New Roman" panose="02020603050405020304" pitchFamily="18" charset="0"/>
              </a:rPr>
              <a:t>s podacima prema projektnom zadatku odnosno podacima predviđenim za uspostavu modela baze podataka jer slijede istu ideju opisa nosive konstrukcije. Pritom govorimo o </a:t>
            </a:r>
            <a:r>
              <a:rPr lang="hr-HR" sz="1800" b="1" i="0" u="none" strike="noStrike" baseline="0" dirty="0">
                <a:solidFill>
                  <a:srgbClr val="000000"/>
                </a:solidFill>
                <a:latin typeface="Times New Roman" panose="02020603050405020304" pitchFamily="18" charset="0"/>
              </a:rPr>
              <a:t>atributima</a:t>
            </a:r>
            <a:r>
              <a:rPr lang="hr-HR" sz="1800" b="0" i="0" u="none" strike="noStrike" baseline="0" dirty="0">
                <a:solidFill>
                  <a:srgbClr val="000000"/>
                </a:solidFill>
                <a:latin typeface="Times New Roman" panose="02020603050405020304" pitchFamily="18" charset="0"/>
              </a:rPr>
              <a:t>: tip konstrukcije (atribut 9 iz natječajne dokumentacije), </a:t>
            </a:r>
            <a:r>
              <a:rPr lang="hr-HR" sz="1800" b="0" i="0" u="none" strike="noStrike" baseline="0" dirty="0" err="1">
                <a:solidFill>
                  <a:srgbClr val="000000"/>
                </a:solidFill>
                <a:latin typeface="Times New Roman" panose="02020603050405020304" pitchFamily="18" charset="0"/>
              </a:rPr>
              <a:t>katnost</a:t>
            </a:r>
            <a:r>
              <a:rPr lang="hr-HR" sz="1800" b="0" i="0" u="none" strike="noStrike" baseline="0" dirty="0">
                <a:solidFill>
                  <a:srgbClr val="000000"/>
                </a:solidFill>
                <a:latin typeface="Times New Roman" panose="02020603050405020304" pitchFamily="18" charset="0"/>
              </a:rPr>
              <a:t> (atribut 10), pravilnost konstrukcije (atribut 11), debljina nosivih zidova (atribut 15), AB serklaži (atribut 16), pregradni zidovi (atribut 19), međukatne konstrukcije (atribut 20), krovište (atribut 21), konstrukcija stubišta (atribut 25), temelji (atribut 26), tlocrtna površina zgrade (atribut 28), BRP (atribut 29), kontakt sa susjednom zgradom (atribut 34) i vidljiva oštećenja (atribut 35). Dodatno, osim opisa nosive konstrukcije u bazu pregleda oštećenja su upisivani i ostali podaci poput godine izgradnje (atribut 7) i godine rekonstrukcije (atribut 8). </a:t>
            </a:r>
          </a:p>
          <a:p>
            <a:r>
              <a:rPr lang="hr-HR" sz="1800" b="0" i="0" u="none" strike="noStrike" baseline="0" dirty="0">
                <a:solidFill>
                  <a:srgbClr val="000000"/>
                </a:solidFill>
                <a:latin typeface="Times New Roman" panose="02020603050405020304" pitchFamily="18" charset="0"/>
              </a:rPr>
              <a:t>Pojedini atributi poput potresne zone za p.p. 475 god (atribut 3), p.p. 95 god (atribut 4) i kategorija temeljnog tla (atribut 27) su definirani koristeći raspoložive karte odnosno rezultate postojećih istraživanja (primjerice Karte potresnih područja Republike Hrvatske i slično), a isti će se dodatno provjeravati i nadopunjavati sukladno istraživanjima predviđenim u Aktivnosti 2. Ostali atributi koji nisu toliko vezani za konstrukciju građevine već više za interventne službe – primjerice podaci o liftu (atributi 17 i 18), podaci o stubištu (atributi 23, 24 i 25), toplinskoj izolaciji (atribut 22), podaci o instalacijama (atributi 30 i 31) i podaci o vezani za djelovanje požara (atributi 32 i 33) su definirani u suradnji s gradskim službama prema trenutno raspoloživim podacima. </a:t>
            </a:r>
          </a:p>
          <a:p>
            <a:r>
              <a:rPr lang="hr-HR" sz="1800" b="0" i="0" u="none" strike="noStrike" baseline="0" dirty="0">
                <a:solidFill>
                  <a:srgbClr val="000000"/>
                </a:solidFill>
                <a:latin typeface="Times New Roman" panose="02020603050405020304" pitchFamily="18" charset="0"/>
              </a:rPr>
              <a:t>Sukladno navedenom, očito je da nisu svi ugovorom definirani atributi uvijek </a:t>
            </a:r>
            <a:r>
              <a:rPr lang="hr-HR" sz="1800" b="1" i="0" u="none" strike="noStrike" baseline="0" dirty="0">
                <a:solidFill>
                  <a:srgbClr val="000000"/>
                </a:solidFill>
                <a:latin typeface="Times New Roman" panose="02020603050405020304" pitchFamily="18" charset="0"/>
              </a:rPr>
              <a:t>primjenjivi </a:t>
            </a:r>
            <a:r>
              <a:rPr lang="hr-HR" sz="1800" b="0" i="0" u="none" strike="noStrike" baseline="0" dirty="0">
                <a:solidFill>
                  <a:srgbClr val="000000"/>
                </a:solidFill>
                <a:latin typeface="Times New Roman" panose="02020603050405020304" pitchFamily="18" charset="0"/>
              </a:rPr>
              <a:t>na sve građevine pa se za takve slučajeve koristio atribut ''nije primjenjivo'' (primjerice, AB </a:t>
            </a:r>
            <a:r>
              <a:rPr lang="hr-HR" sz="1800" b="0" i="0" u="none" strike="noStrike" baseline="0" dirty="0" err="1">
                <a:solidFill>
                  <a:srgbClr val="000000"/>
                </a:solidFill>
                <a:latin typeface="Times New Roman" panose="02020603050405020304" pitchFamily="18" charset="0"/>
              </a:rPr>
              <a:t>serklaža</a:t>
            </a:r>
            <a:r>
              <a:rPr lang="hr-HR" sz="1800" b="0" i="0" u="none" strike="noStrike" baseline="0" dirty="0">
                <a:solidFill>
                  <a:srgbClr val="000000"/>
                </a:solidFill>
                <a:latin typeface="Times New Roman" panose="02020603050405020304" pitchFamily="18" charset="0"/>
              </a:rPr>
              <a:t> nemamo kod AB zgrada već se oni prvenstveno odnose za zidane zgrade). </a:t>
            </a:r>
          </a:p>
          <a:p>
            <a:r>
              <a:rPr lang="hr-HR" sz="1800" b="0" i="0" u="none" strike="noStrike" baseline="0" dirty="0">
                <a:solidFill>
                  <a:srgbClr val="000000"/>
                </a:solidFill>
                <a:latin typeface="Times New Roman" panose="02020603050405020304" pitchFamily="18" charset="0"/>
              </a:rPr>
              <a:t>Sve navedeno ističe važnost izrade kvalitetne baze podataka koja bi obuhvatila sve procese, a u nastavku je izdvojen dio vrlo opsežnih radova </a:t>
            </a:r>
            <a:r>
              <a:rPr lang="hr-HR" sz="1800" b="1" i="0" u="none" strike="noStrike" baseline="0" dirty="0">
                <a:solidFill>
                  <a:srgbClr val="000000"/>
                </a:solidFill>
                <a:latin typeface="Times New Roman" panose="02020603050405020304" pitchFamily="18" charset="0"/>
              </a:rPr>
              <a:t>kreiranja modela baze podataka </a:t>
            </a:r>
            <a:r>
              <a:rPr lang="hr-HR" sz="1800" b="0" i="0" u="none" strike="noStrike" baseline="0" dirty="0">
                <a:solidFill>
                  <a:srgbClr val="000000"/>
                </a:solidFill>
                <a:latin typeface="Times New Roman" panose="02020603050405020304" pitchFamily="18" charset="0"/>
              </a:rPr>
              <a:t>koji se rade od početka projekta i očekuje se završetak za mjesec dana. Struktura modela baze podataka (Slika 4) je prilagođena atributima definiranim projektnim zadatkom (natječajem), iskustvima nakon potresa u Zagrebu i Petrinji, potrebama gradskih službi, a posebice procesima prikupljanja atributa na terenu imajući u vidu i završnu procjenu rizika.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15</a:t>
            </a:fld>
            <a:endParaRPr lang="hr-HR"/>
          </a:p>
        </p:txBody>
      </p:sp>
    </p:spTree>
    <p:extLst>
      <p:ext uri="{BB962C8B-B14F-4D97-AF65-F5344CB8AC3E}">
        <p14:creationId xmlns:p14="http://schemas.microsoft.com/office/powerpoint/2010/main" val="609542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strike="noStrike" baseline="0" dirty="0">
                <a:solidFill>
                  <a:srgbClr val="000000"/>
                </a:solidFill>
                <a:latin typeface="Times New Roman" panose="02020603050405020304" pitchFamily="18" charset="0"/>
              </a:rPr>
              <a:t>Trenutno obrađene točke sadržavaju niz atributa o građevinama (neki i nisu potrebni za procjene rizika), ali ključno je što se podaci prikupljeni iz pregleda oštećenja i uporabljivosti građevina te postojećih procjena rizika </a:t>
            </a:r>
            <a:r>
              <a:rPr lang="hr-HR" sz="1800" b="1" i="0" u="none" strike="noStrike" baseline="0" dirty="0">
                <a:solidFill>
                  <a:srgbClr val="000000"/>
                </a:solidFill>
                <a:latin typeface="Times New Roman" panose="02020603050405020304" pitchFamily="18" charset="0"/>
              </a:rPr>
              <a:t>dobro poklapaju </a:t>
            </a:r>
            <a:r>
              <a:rPr lang="hr-HR" sz="1800" b="0" i="0" u="none" strike="noStrike" baseline="0" dirty="0">
                <a:solidFill>
                  <a:srgbClr val="000000"/>
                </a:solidFill>
                <a:latin typeface="Times New Roman" panose="02020603050405020304" pitchFamily="18" charset="0"/>
              </a:rPr>
              <a:t>s podacima prema projektnom zadatku odnosno podacima predviđenim za uspostavu modela baze podataka jer slijede istu ideju opisa nosive konstrukcije. Pritom govorimo o </a:t>
            </a:r>
            <a:r>
              <a:rPr lang="hr-HR" sz="1800" b="1" i="0" u="none" strike="noStrike" baseline="0" dirty="0">
                <a:solidFill>
                  <a:srgbClr val="000000"/>
                </a:solidFill>
                <a:latin typeface="Times New Roman" panose="02020603050405020304" pitchFamily="18" charset="0"/>
              </a:rPr>
              <a:t>atributima</a:t>
            </a:r>
            <a:r>
              <a:rPr lang="hr-HR" sz="1800" b="0" i="0" u="none" strike="noStrike" baseline="0" dirty="0">
                <a:solidFill>
                  <a:srgbClr val="000000"/>
                </a:solidFill>
                <a:latin typeface="Times New Roman" panose="02020603050405020304" pitchFamily="18" charset="0"/>
              </a:rPr>
              <a:t>: tip konstrukcije (atribut 9 iz natječajne dokumentacije), </a:t>
            </a:r>
            <a:r>
              <a:rPr lang="hr-HR" sz="1800" b="0" i="0" u="none" strike="noStrike" baseline="0" dirty="0" err="1">
                <a:solidFill>
                  <a:srgbClr val="000000"/>
                </a:solidFill>
                <a:latin typeface="Times New Roman" panose="02020603050405020304" pitchFamily="18" charset="0"/>
              </a:rPr>
              <a:t>katnost</a:t>
            </a:r>
            <a:r>
              <a:rPr lang="hr-HR" sz="1800" b="0" i="0" u="none" strike="noStrike" baseline="0" dirty="0">
                <a:solidFill>
                  <a:srgbClr val="000000"/>
                </a:solidFill>
                <a:latin typeface="Times New Roman" panose="02020603050405020304" pitchFamily="18" charset="0"/>
              </a:rPr>
              <a:t> (atribut 10), pravilnost konstrukcije (atribut 11), debljina nosivih zidova (atribut 15), AB serklaži (atribut 16), pregradni zidovi (atribut 19), međukatne konstrukcije (atribut 20), krovište (atribut 21), konstrukcija stubišta (atribut 25), temelji (atribut 26), tlocrtna površina zgrade (atribut 28), BRP (atribut 29), kontakt sa susjednom zgradom (atribut 34) i vidljiva oštećenja (atribut 35). Dodatno, osim opisa nosive konstrukcije u bazu pregleda oštećenja su upisivani i ostali podaci poput godine izgradnje (atribut 7) i godine rekonstrukcije (atribut 8). </a:t>
            </a:r>
          </a:p>
          <a:p>
            <a:r>
              <a:rPr lang="hr-HR" sz="1800" b="0" i="0" u="none" strike="noStrike" baseline="0" dirty="0">
                <a:solidFill>
                  <a:srgbClr val="000000"/>
                </a:solidFill>
                <a:latin typeface="Times New Roman" panose="02020603050405020304" pitchFamily="18" charset="0"/>
              </a:rPr>
              <a:t>Pojedini atributi poput potresne zone za p.p. 475 god (atribut 3), p.p. 95 god (atribut 4) i kategorija temeljnog tla (atribut 27) su definirani koristeći raspoložive karte odnosno rezultate postojećih istraživanja (primjerice Karte potresnih područja Republike Hrvatske i slično), a isti će se dodatno provjeravati i nadopunjavati sukladno istraživanjima predviđenim u Aktivnosti 2. Ostali atributi koji nisu toliko vezani za konstrukciju građevine već više za interventne službe – primjerice podaci o liftu (atributi 17 i 18), podaci o stubištu (atributi 23, 24 i 25), toplinskoj izolaciji (atribut 22), podaci o instalacijama (atributi 30 i 31) i podaci o vezani za djelovanje požara (atributi 32 i 33) su definirani u suradnji s gradskim službama prema trenutno raspoloživim podacima. </a:t>
            </a:r>
          </a:p>
          <a:p>
            <a:r>
              <a:rPr lang="hr-HR" sz="1800" b="0" i="0" u="none" strike="noStrike" baseline="0" dirty="0">
                <a:solidFill>
                  <a:srgbClr val="000000"/>
                </a:solidFill>
                <a:latin typeface="Times New Roman" panose="02020603050405020304" pitchFamily="18" charset="0"/>
              </a:rPr>
              <a:t>Sukladno navedenom, očito je da nisu svi ugovorom definirani atributi uvijek </a:t>
            </a:r>
            <a:r>
              <a:rPr lang="hr-HR" sz="1800" b="1" i="0" u="none" strike="noStrike" baseline="0" dirty="0">
                <a:solidFill>
                  <a:srgbClr val="000000"/>
                </a:solidFill>
                <a:latin typeface="Times New Roman" panose="02020603050405020304" pitchFamily="18" charset="0"/>
              </a:rPr>
              <a:t>primjenjivi </a:t>
            </a:r>
            <a:r>
              <a:rPr lang="hr-HR" sz="1800" b="0" i="0" u="none" strike="noStrike" baseline="0" dirty="0">
                <a:solidFill>
                  <a:srgbClr val="000000"/>
                </a:solidFill>
                <a:latin typeface="Times New Roman" panose="02020603050405020304" pitchFamily="18" charset="0"/>
              </a:rPr>
              <a:t>na sve građevine pa se za takve slučajeve koristio atribut ''nije primjenjivo'' (primjerice, AB </a:t>
            </a:r>
            <a:r>
              <a:rPr lang="hr-HR" sz="1800" b="0" i="0" u="none" strike="noStrike" baseline="0" dirty="0" err="1">
                <a:solidFill>
                  <a:srgbClr val="000000"/>
                </a:solidFill>
                <a:latin typeface="Times New Roman" panose="02020603050405020304" pitchFamily="18" charset="0"/>
              </a:rPr>
              <a:t>serklaža</a:t>
            </a:r>
            <a:r>
              <a:rPr lang="hr-HR" sz="1800" b="0" i="0" u="none" strike="noStrike" baseline="0" dirty="0">
                <a:solidFill>
                  <a:srgbClr val="000000"/>
                </a:solidFill>
                <a:latin typeface="Times New Roman" panose="02020603050405020304" pitchFamily="18" charset="0"/>
              </a:rPr>
              <a:t> nemamo kod AB zgrada već se oni prvenstveno odnose za zidane zgrade). </a:t>
            </a:r>
          </a:p>
          <a:p>
            <a:r>
              <a:rPr lang="hr-HR" sz="1800" b="0" i="0" u="none" strike="noStrike" baseline="0" dirty="0">
                <a:solidFill>
                  <a:srgbClr val="000000"/>
                </a:solidFill>
                <a:latin typeface="Times New Roman" panose="02020603050405020304" pitchFamily="18" charset="0"/>
              </a:rPr>
              <a:t>Sve navedeno ističe važnost izrade kvalitetne baze podataka koja bi obuhvatila sve procese, a u nastavku je izdvojen dio vrlo opsežnih radova </a:t>
            </a:r>
            <a:r>
              <a:rPr lang="hr-HR" sz="1800" b="1" i="0" u="none" strike="noStrike" baseline="0" dirty="0">
                <a:solidFill>
                  <a:srgbClr val="000000"/>
                </a:solidFill>
                <a:latin typeface="Times New Roman" panose="02020603050405020304" pitchFamily="18" charset="0"/>
              </a:rPr>
              <a:t>kreiranja modela baze podataka </a:t>
            </a:r>
            <a:r>
              <a:rPr lang="hr-HR" sz="1800" b="0" i="0" u="none" strike="noStrike" baseline="0" dirty="0">
                <a:solidFill>
                  <a:srgbClr val="000000"/>
                </a:solidFill>
                <a:latin typeface="Times New Roman" panose="02020603050405020304" pitchFamily="18" charset="0"/>
              </a:rPr>
              <a:t>koji se rade od početka projekta i očekuje se završetak za mjesec dana. Struktura modela baze podataka (Slika 4) je prilagođena atributima definiranim projektnim zadatkom (natječajem), iskustvima nakon potresa u Zagrebu i Petrinji, potrebama gradskih službi, a posebice procesima prikupljanja atributa na terenu imajući u vidu i završnu procjenu rizika.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16</a:t>
            </a:fld>
            <a:endParaRPr lang="hr-HR"/>
          </a:p>
        </p:txBody>
      </p:sp>
    </p:spTree>
    <p:extLst>
      <p:ext uri="{BB962C8B-B14F-4D97-AF65-F5344CB8AC3E}">
        <p14:creationId xmlns:p14="http://schemas.microsoft.com/office/powerpoint/2010/main" val="1222963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strike="noStrike" baseline="0" dirty="0">
                <a:solidFill>
                  <a:srgbClr val="000000"/>
                </a:solidFill>
                <a:latin typeface="Times New Roman" panose="02020603050405020304" pitchFamily="18" charset="0"/>
              </a:rPr>
              <a:t>Trenutno obrađene točke sadržavaju niz atributa o građevinama (neki i nisu potrebni za procjene rizika), ali ključno je što se podaci prikupljeni iz pregleda oštećenja i uporabljivosti građevina te postojećih procjena rizika </a:t>
            </a:r>
            <a:r>
              <a:rPr lang="hr-HR" sz="1800" b="1" i="0" u="none" strike="noStrike" baseline="0" dirty="0">
                <a:solidFill>
                  <a:srgbClr val="000000"/>
                </a:solidFill>
                <a:latin typeface="Times New Roman" panose="02020603050405020304" pitchFamily="18" charset="0"/>
              </a:rPr>
              <a:t>dobro poklapaju </a:t>
            </a:r>
            <a:r>
              <a:rPr lang="hr-HR" sz="1800" b="0" i="0" u="none" strike="noStrike" baseline="0" dirty="0">
                <a:solidFill>
                  <a:srgbClr val="000000"/>
                </a:solidFill>
                <a:latin typeface="Times New Roman" panose="02020603050405020304" pitchFamily="18" charset="0"/>
              </a:rPr>
              <a:t>s podacima prema projektnom zadatku odnosno podacima predviđenim za uspostavu modela baze podataka jer slijede istu ideju opisa nosive konstrukcije. Pritom govorimo o </a:t>
            </a:r>
            <a:r>
              <a:rPr lang="hr-HR" sz="1800" b="1" i="0" u="none" strike="noStrike" baseline="0" dirty="0">
                <a:solidFill>
                  <a:srgbClr val="000000"/>
                </a:solidFill>
                <a:latin typeface="Times New Roman" panose="02020603050405020304" pitchFamily="18" charset="0"/>
              </a:rPr>
              <a:t>atributima</a:t>
            </a:r>
            <a:r>
              <a:rPr lang="hr-HR" sz="1800" b="0" i="0" u="none" strike="noStrike" baseline="0" dirty="0">
                <a:solidFill>
                  <a:srgbClr val="000000"/>
                </a:solidFill>
                <a:latin typeface="Times New Roman" panose="02020603050405020304" pitchFamily="18" charset="0"/>
              </a:rPr>
              <a:t>: tip konstrukcije (atribut 9 iz natječajne dokumentacije), </a:t>
            </a:r>
            <a:r>
              <a:rPr lang="hr-HR" sz="1800" b="0" i="0" u="none" strike="noStrike" baseline="0" dirty="0" err="1">
                <a:solidFill>
                  <a:srgbClr val="000000"/>
                </a:solidFill>
                <a:latin typeface="Times New Roman" panose="02020603050405020304" pitchFamily="18" charset="0"/>
              </a:rPr>
              <a:t>katnost</a:t>
            </a:r>
            <a:r>
              <a:rPr lang="hr-HR" sz="1800" b="0" i="0" u="none" strike="noStrike" baseline="0" dirty="0">
                <a:solidFill>
                  <a:srgbClr val="000000"/>
                </a:solidFill>
                <a:latin typeface="Times New Roman" panose="02020603050405020304" pitchFamily="18" charset="0"/>
              </a:rPr>
              <a:t> (atribut 10), pravilnost konstrukcije (atribut 11), debljina nosivih zidova (atribut 15), AB serklaži (atribut 16), pregradni zidovi (atribut 19), međukatne konstrukcije (atribut 20), krovište (atribut 21), konstrukcija stubišta (atribut 25), temelji (atribut 26), tlocrtna površina zgrade (atribut 28), BRP (atribut 29), kontakt sa susjednom zgradom (atribut 34) i vidljiva oštećenja (atribut 35). Dodatno, osim opisa nosive konstrukcije u bazu pregleda oštećenja su upisivani i ostali podaci poput godine izgradnje (atribut 7) i godine rekonstrukcije (atribut 8). </a:t>
            </a:r>
          </a:p>
          <a:p>
            <a:r>
              <a:rPr lang="hr-HR" sz="1800" b="0" i="0" u="none" strike="noStrike" baseline="0" dirty="0">
                <a:solidFill>
                  <a:srgbClr val="000000"/>
                </a:solidFill>
                <a:latin typeface="Times New Roman" panose="02020603050405020304" pitchFamily="18" charset="0"/>
              </a:rPr>
              <a:t>Pojedini atributi poput potresne zone za p.p. 475 god (atribut 3), p.p. 95 god (atribut 4) i kategorija temeljnog tla (atribut 27) su definirani koristeći raspoložive karte odnosno rezultate postojećih istraživanja (primjerice Karte potresnih područja Republike Hrvatske i slično), a isti će se dodatno provjeravati i nadopunjavati sukladno istraživanjima predviđenim u Aktivnosti 2. Ostali atributi koji nisu toliko vezani za konstrukciju građevine već više za interventne službe – primjerice podaci o liftu (atributi 17 i 18), podaci o stubištu (atributi 23, 24 i 25), toplinskoj izolaciji (atribut 22), podaci o instalacijama (atributi 30 i 31) i podaci o vezani za djelovanje požara (atributi 32 i 33) su definirani u suradnji s gradskim službama prema trenutno raspoloživim podacima. </a:t>
            </a:r>
          </a:p>
          <a:p>
            <a:r>
              <a:rPr lang="hr-HR" sz="1800" b="0" i="0" u="none" strike="noStrike" baseline="0" dirty="0">
                <a:solidFill>
                  <a:srgbClr val="000000"/>
                </a:solidFill>
                <a:latin typeface="Times New Roman" panose="02020603050405020304" pitchFamily="18" charset="0"/>
              </a:rPr>
              <a:t>Sukladno navedenom, očito je da nisu svi ugovorom definirani atributi uvijek </a:t>
            </a:r>
            <a:r>
              <a:rPr lang="hr-HR" sz="1800" b="1" i="0" u="none" strike="noStrike" baseline="0" dirty="0">
                <a:solidFill>
                  <a:srgbClr val="000000"/>
                </a:solidFill>
                <a:latin typeface="Times New Roman" panose="02020603050405020304" pitchFamily="18" charset="0"/>
              </a:rPr>
              <a:t>primjenjivi </a:t>
            </a:r>
            <a:r>
              <a:rPr lang="hr-HR" sz="1800" b="0" i="0" u="none" strike="noStrike" baseline="0" dirty="0">
                <a:solidFill>
                  <a:srgbClr val="000000"/>
                </a:solidFill>
                <a:latin typeface="Times New Roman" panose="02020603050405020304" pitchFamily="18" charset="0"/>
              </a:rPr>
              <a:t>na sve građevine pa se za takve slučajeve koristio atribut ''nije primjenjivo'' (primjerice, AB </a:t>
            </a:r>
            <a:r>
              <a:rPr lang="hr-HR" sz="1800" b="0" i="0" u="none" strike="noStrike" baseline="0" dirty="0" err="1">
                <a:solidFill>
                  <a:srgbClr val="000000"/>
                </a:solidFill>
                <a:latin typeface="Times New Roman" panose="02020603050405020304" pitchFamily="18" charset="0"/>
              </a:rPr>
              <a:t>serklaža</a:t>
            </a:r>
            <a:r>
              <a:rPr lang="hr-HR" sz="1800" b="0" i="0" u="none" strike="noStrike" baseline="0" dirty="0">
                <a:solidFill>
                  <a:srgbClr val="000000"/>
                </a:solidFill>
                <a:latin typeface="Times New Roman" panose="02020603050405020304" pitchFamily="18" charset="0"/>
              </a:rPr>
              <a:t> nemamo kod AB zgrada već se oni prvenstveno odnose za zidane zgrade). </a:t>
            </a:r>
          </a:p>
          <a:p>
            <a:r>
              <a:rPr lang="hr-HR" sz="1800" b="0" i="0" u="none" strike="noStrike" baseline="0" dirty="0">
                <a:solidFill>
                  <a:srgbClr val="000000"/>
                </a:solidFill>
                <a:latin typeface="Times New Roman" panose="02020603050405020304" pitchFamily="18" charset="0"/>
              </a:rPr>
              <a:t>Sve navedeno ističe važnost izrade kvalitetne baze podataka koja bi obuhvatila sve procese, a u nastavku je izdvojen dio vrlo opsežnih radova </a:t>
            </a:r>
            <a:r>
              <a:rPr lang="hr-HR" sz="1800" b="1" i="0" u="none" strike="noStrike" baseline="0" dirty="0">
                <a:solidFill>
                  <a:srgbClr val="000000"/>
                </a:solidFill>
                <a:latin typeface="Times New Roman" panose="02020603050405020304" pitchFamily="18" charset="0"/>
              </a:rPr>
              <a:t>kreiranja modela baze podataka </a:t>
            </a:r>
            <a:r>
              <a:rPr lang="hr-HR" sz="1800" b="0" i="0" u="none" strike="noStrike" baseline="0" dirty="0">
                <a:solidFill>
                  <a:srgbClr val="000000"/>
                </a:solidFill>
                <a:latin typeface="Times New Roman" panose="02020603050405020304" pitchFamily="18" charset="0"/>
              </a:rPr>
              <a:t>koji se rade od početka projekta i očekuje se završetak za mjesec dana. Struktura modela baze podataka (Slika 4) je prilagođena atributima definiranim projektnim zadatkom (natječajem), iskustvima nakon potresa u Zagrebu i Petrinji, potrebama gradskih službi, a posebice procesima prikupljanja atributa na terenu imajući u vidu i završnu procjenu rizika.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17</a:t>
            </a:fld>
            <a:endParaRPr lang="hr-HR"/>
          </a:p>
        </p:txBody>
      </p:sp>
    </p:spTree>
    <p:extLst>
      <p:ext uri="{BB962C8B-B14F-4D97-AF65-F5344CB8AC3E}">
        <p14:creationId xmlns:p14="http://schemas.microsoft.com/office/powerpoint/2010/main" val="2208240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err="1">
                <a:solidFill>
                  <a:srgbClr val="000000"/>
                </a:solidFill>
                <a:latin typeface="Times New Roman" panose="02020603050405020304" pitchFamily="18" charset="0"/>
              </a:rPr>
              <a:t>Primjerice</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podloga</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na</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temelju</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koje</a:t>
            </a:r>
            <a:r>
              <a:rPr lang="en-US" sz="1800" b="0" i="0" u="none" strike="noStrike" baseline="0" dirty="0">
                <a:solidFill>
                  <a:srgbClr val="000000"/>
                </a:solidFill>
                <a:latin typeface="Times New Roman" panose="02020603050405020304" pitchFamily="18" charset="0"/>
              </a:rPr>
              <a:t> je </a:t>
            </a:r>
            <a:r>
              <a:rPr lang="en-US" sz="1800" b="0" i="0" u="none" strike="noStrike" baseline="0" dirty="0" err="1">
                <a:solidFill>
                  <a:srgbClr val="000000"/>
                </a:solidFill>
                <a:latin typeface="Times New Roman" panose="02020603050405020304" pitchFamily="18" charset="0"/>
              </a:rPr>
              <a:t>definiran</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projektni</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zadatak</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natječaj</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i</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prema</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kojoj</a:t>
            </a:r>
            <a:r>
              <a:rPr lang="en-US" sz="1800" b="0" i="0" u="none" strike="noStrike" baseline="0" dirty="0">
                <a:solidFill>
                  <a:srgbClr val="000000"/>
                </a:solidFill>
                <a:latin typeface="Times New Roman" panose="02020603050405020304" pitchFamily="18" charset="0"/>
              </a:rPr>
              <a:t> se </a:t>
            </a:r>
            <a:r>
              <a:rPr lang="en-US" sz="1800" b="0" i="0" u="none" strike="noStrike" baseline="0" dirty="0" err="1">
                <a:solidFill>
                  <a:srgbClr val="000000"/>
                </a:solidFill>
                <a:latin typeface="Times New Roman" panose="02020603050405020304" pitchFamily="18" charset="0"/>
              </a:rPr>
              <a:t>definirao</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broj</a:t>
            </a:r>
            <a:r>
              <a:rPr lang="en-US" sz="1800" b="0" i="0" u="none" strike="noStrike" baseline="0" dirty="0">
                <a:solidFill>
                  <a:srgbClr val="000000"/>
                </a:solidFill>
                <a:latin typeface="Times New Roman" panose="02020603050405020304" pitchFamily="18" charset="0"/>
              </a:rPr>
              <a:t> od </a:t>
            </a:r>
            <a:r>
              <a:rPr lang="en-US" sz="1800" b="0" i="0" u="none" strike="noStrike" baseline="0" dirty="0" err="1">
                <a:solidFill>
                  <a:srgbClr val="000000"/>
                </a:solidFill>
                <a:latin typeface="Times New Roman" panose="02020603050405020304" pitchFamily="18" charset="0"/>
              </a:rPr>
              <a:t>oko</a:t>
            </a:r>
            <a:r>
              <a:rPr lang="en-US" sz="1800" b="0" i="0" u="none" strike="noStrike" baseline="0" dirty="0">
                <a:solidFill>
                  <a:srgbClr val="000000"/>
                </a:solidFill>
                <a:latin typeface="Times New Roman" panose="02020603050405020304" pitchFamily="18" charset="0"/>
              </a:rPr>
              <a:t> 300.000 </a:t>
            </a:r>
            <a:r>
              <a:rPr lang="en-US" sz="1800" b="0" i="0" u="none" strike="noStrike" baseline="0" dirty="0" err="1">
                <a:solidFill>
                  <a:srgbClr val="000000"/>
                </a:solidFill>
                <a:latin typeface="Times New Roman" panose="02020603050405020304" pitchFamily="18" charset="0"/>
              </a:rPr>
              <a:t>građevina</a:t>
            </a:r>
            <a:r>
              <a:rPr lang="en-US" sz="1800" b="0" i="0" u="none" strike="noStrike" baseline="0" dirty="0">
                <a:solidFill>
                  <a:srgbClr val="000000"/>
                </a:solidFill>
                <a:latin typeface="Times New Roman" panose="02020603050405020304" pitchFamily="18" charset="0"/>
              </a:rPr>
              <a:t> je </a:t>
            </a:r>
            <a:r>
              <a:rPr lang="en-US" sz="1800" b="0" i="0" u="none" strike="noStrike" baseline="0" dirty="0" err="1">
                <a:solidFill>
                  <a:srgbClr val="000000"/>
                </a:solidFill>
                <a:latin typeface="Times New Roman" panose="02020603050405020304" pitchFamily="18" charset="0"/>
              </a:rPr>
              <a:t>uključivala</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preklop</a:t>
            </a:r>
            <a:r>
              <a:rPr lang="en-US" sz="1800" b="0" i="0" u="none" strike="noStrike" baseline="0" dirty="0">
                <a:solidFill>
                  <a:srgbClr val="000000"/>
                </a:solidFill>
                <a:latin typeface="Times New Roman" panose="02020603050405020304" pitchFamily="18" charset="0"/>
              </a:rPr>
              <a:t> tri </a:t>
            </a:r>
            <a:r>
              <a:rPr lang="en-US" sz="1800" b="0" i="0" u="none" strike="noStrike" baseline="0" dirty="0" err="1">
                <a:solidFill>
                  <a:srgbClr val="000000"/>
                </a:solidFill>
                <a:latin typeface="Times New Roman" panose="02020603050405020304" pitchFamily="18" charset="0"/>
              </a:rPr>
              <a:t>službene</a:t>
            </a:r>
            <a:r>
              <a:rPr lang="en-US" sz="1800" b="0" i="0" u="none" strike="noStrike" baseline="0" dirty="0">
                <a:solidFill>
                  <a:srgbClr val="000000"/>
                </a:solidFill>
                <a:latin typeface="Times New Roman" panose="02020603050405020304" pitchFamily="18" charset="0"/>
              </a:rPr>
              <a:t>/</a:t>
            </a:r>
            <a:r>
              <a:rPr lang="en-US" sz="1800" b="0" i="0" u="none" strike="noStrike" baseline="0" dirty="0" err="1">
                <a:solidFill>
                  <a:srgbClr val="000000"/>
                </a:solidFill>
                <a:latin typeface="Times New Roman" panose="02020603050405020304" pitchFamily="18" charset="0"/>
              </a:rPr>
              <a:t>dostupne</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baze</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podataka</a:t>
            </a:r>
            <a:r>
              <a:rPr lang="en-US" sz="1800" b="0" i="0" u="none" strike="noStrike" baseline="0" dirty="0">
                <a:solidFill>
                  <a:srgbClr val="000000"/>
                </a:solidFill>
                <a:latin typeface="Times New Roman" panose="02020603050405020304" pitchFamily="18" charset="0"/>
              </a:rPr>
              <a:t> - </a:t>
            </a:r>
            <a:r>
              <a:rPr lang="en-US" sz="1800" b="0" i="0" u="none" strike="noStrike" baseline="0" dirty="0" err="1">
                <a:solidFill>
                  <a:srgbClr val="000000"/>
                </a:solidFill>
                <a:latin typeface="Times New Roman" panose="02020603050405020304" pitchFamily="18" charset="0"/>
              </a:rPr>
              <a:t>Digitalnog</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katastarskog</a:t>
            </a:r>
            <a:r>
              <a:rPr lang="en-US" sz="1800" b="0" i="0" u="none" strike="noStrike" baseline="0" dirty="0">
                <a:solidFill>
                  <a:srgbClr val="000000"/>
                </a:solidFill>
                <a:latin typeface="Times New Roman" panose="02020603050405020304" pitchFamily="18" charset="0"/>
              </a:rPr>
              <a:t> plana (</a:t>
            </a:r>
            <a:r>
              <a:rPr lang="en-US" sz="1800" b="0" i="0" u="none" strike="noStrike" baseline="0" dirty="0" err="1">
                <a:solidFill>
                  <a:srgbClr val="000000"/>
                </a:solidFill>
                <a:latin typeface="Times New Roman" panose="02020603050405020304" pitchFamily="18" charset="0"/>
              </a:rPr>
              <a:t>DKP</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izvor</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Gradski</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ured</a:t>
            </a:r>
            <a:r>
              <a:rPr lang="en-US" sz="1800" b="0" i="0" u="none" strike="noStrike" baseline="0" dirty="0">
                <a:solidFill>
                  <a:srgbClr val="000000"/>
                </a:solidFill>
                <a:latin typeface="Times New Roman" panose="02020603050405020304" pitchFamily="18" charset="0"/>
              </a:rPr>
              <a:t> za </a:t>
            </a:r>
            <a:r>
              <a:rPr lang="en-US" sz="1800" b="0" i="0" u="none" strike="noStrike" baseline="0" dirty="0" err="1">
                <a:solidFill>
                  <a:srgbClr val="000000"/>
                </a:solidFill>
                <a:latin typeface="Times New Roman" panose="02020603050405020304" pitchFamily="18" charset="0"/>
              </a:rPr>
              <a:t>katastar</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i</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geodetske</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poslove</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Registra</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prostornih</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jedinica</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RPJ</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izvor</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Gradski</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ured</a:t>
            </a:r>
            <a:r>
              <a:rPr lang="en-US" sz="1800" b="0" i="0" u="none" strike="noStrike" baseline="0" dirty="0">
                <a:solidFill>
                  <a:srgbClr val="000000"/>
                </a:solidFill>
                <a:latin typeface="Times New Roman" panose="02020603050405020304" pitchFamily="18" charset="0"/>
              </a:rPr>
              <a:t> za </a:t>
            </a:r>
            <a:r>
              <a:rPr lang="en-US" sz="1800" b="0" i="0" u="none" strike="noStrike" baseline="0" dirty="0" err="1">
                <a:solidFill>
                  <a:srgbClr val="000000"/>
                </a:solidFill>
                <a:latin typeface="Times New Roman" panose="02020603050405020304" pitchFamily="18" charset="0"/>
              </a:rPr>
              <a:t>katastar</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i</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geodetske</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poslove</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i</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Postojeće</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namjene</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površina</a:t>
            </a:r>
            <a:r>
              <a:rPr lang="en-US" sz="1800" b="0" i="0" u="none" strike="noStrike" baseline="0" dirty="0">
                <a:solidFill>
                  <a:srgbClr val="000000"/>
                </a:solidFill>
                <a:latin typeface="Times New Roman" panose="02020603050405020304" pitchFamily="18" charset="0"/>
              </a:rPr>
              <a:t> 2020. (</a:t>
            </a:r>
            <a:r>
              <a:rPr lang="en-US" sz="1800" b="0" i="0" u="none" strike="noStrike" baseline="0" dirty="0" err="1">
                <a:solidFill>
                  <a:srgbClr val="000000"/>
                </a:solidFill>
                <a:latin typeface="Times New Roman" panose="02020603050405020304" pitchFamily="18" charset="0"/>
              </a:rPr>
              <a:t>izvor</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Gradski</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ured</a:t>
            </a:r>
            <a:r>
              <a:rPr lang="en-US" sz="1800" b="0" i="0" u="none" strike="noStrike" baseline="0" dirty="0">
                <a:solidFill>
                  <a:srgbClr val="000000"/>
                </a:solidFill>
                <a:latin typeface="Times New Roman" panose="02020603050405020304" pitchFamily="18" charset="0"/>
              </a:rPr>
              <a:t> za </a:t>
            </a:r>
            <a:r>
              <a:rPr lang="en-US" sz="1800" b="0" i="0" u="none" strike="noStrike" baseline="0" dirty="0" err="1">
                <a:solidFill>
                  <a:srgbClr val="000000"/>
                </a:solidFill>
                <a:latin typeface="Times New Roman" panose="02020603050405020304" pitchFamily="18" charset="0"/>
              </a:rPr>
              <a:t>strategijsko</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planiranje</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i</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razvoj</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Grada</a:t>
            </a:r>
            <a:r>
              <a:rPr lang="en-US" sz="1800" b="0" i="0" u="none" strike="noStrike" baseline="0" dirty="0">
                <a:solidFill>
                  <a:srgbClr val="000000"/>
                </a:solidFill>
                <a:latin typeface="Times New Roman" panose="02020603050405020304" pitchFamily="18" charset="0"/>
              </a:rPr>
              <a:t>), a s </a:t>
            </a:r>
            <a:r>
              <a:rPr lang="en-US" sz="1800" b="0" i="0" u="none" strike="noStrike" baseline="0" dirty="0" err="1">
                <a:solidFill>
                  <a:srgbClr val="000000"/>
                </a:solidFill>
                <a:latin typeface="Times New Roman" panose="02020603050405020304" pitchFamily="18" charset="0"/>
              </a:rPr>
              <a:t>ciljem</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dobivanja</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početne</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informacije</a:t>
            </a:r>
            <a:r>
              <a:rPr lang="en-US" sz="1800" b="0" i="0" u="none" strike="noStrike" baseline="0" dirty="0">
                <a:solidFill>
                  <a:srgbClr val="000000"/>
                </a:solidFill>
                <a:latin typeface="Times New Roman" panose="02020603050405020304" pitchFamily="18" charset="0"/>
              </a:rPr>
              <a:t> o </a:t>
            </a:r>
            <a:r>
              <a:rPr lang="en-US" sz="1800" b="0" i="0" u="none" strike="noStrike" baseline="0" dirty="0" err="1">
                <a:solidFill>
                  <a:srgbClr val="000000"/>
                </a:solidFill>
                <a:latin typeface="Times New Roman" panose="02020603050405020304" pitchFamily="18" charset="0"/>
              </a:rPr>
              <a:t>građevinama</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na</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području</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Grada</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Zagreba</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obzirom</a:t>
            </a:r>
            <a:r>
              <a:rPr lang="en-US" sz="1800" b="0" i="0" u="none" strike="noStrike" baseline="0" dirty="0">
                <a:solidFill>
                  <a:srgbClr val="000000"/>
                </a:solidFill>
                <a:latin typeface="Times New Roman" panose="02020603050405020304" pitchFamily="18" charset="0"/>
              </a:rPr>
              <a:t> da </a:t>
            </a:r>
            <a:r>
              <a:rPr lang="en-US" sz="1800" b="0" i="0" u="none" strike="noStrike" baseline="0" dirty="0" err="1">
                <a:solidFill>
                  <a:srgbClr val="000000"/>
                </a:solidFill>
                <a:latin typeface="Times New Roman" panose="02020603050405020304" pitchFamily="18" charset="0"/>
              </a:rPr>
              <a:t>još</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uvijek</a:t>
            </a:r>
            <a:r>
              <a:rPr lang="en-US" sz="1800" b="0" i="0" u="none" strike="noStrike" baseline="0" dirty="0">
                <a:solidFill>
                  <a:srgbClr val="000000"/>
                </a:solidFill>
                <a:latin typeface="Times New Roman" panose="02020603050405020304" pitchFamily="18" charset="0"/>
              </a:rPr>
              <a:t> ne </a:t>
            </a:r>
            <a:r>
              <a:rPr lang="en-US" sz="1800" b="0" i="0" u="none" strike="noStrike" baseline="0" dirty="0" err="1">
                <a:solidFill>
                  <a:srgbClr val="000000"/>
                </a:solidFill>
                <a:latin typeface="Times New Roman" panose="02020603050405020304" pitchFamily="18" charset="0"/>
              </a:rPr>
              <a:t>postoji</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Registar</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zgrada</a:t>
            </a:r>
            <a:r>
              <a:rPr lang="en-US" sz="1800" b="0" i="0" u="none" strike="noStrike" baseline="0" dirty="0">
                <a:solidFill>
                  <a:srgbClr val="000000"/>
                </a:solidFill>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22</a:t>
            </a:fld>
            <a:endParaRPr lang="hr-HR"/>
          </a:p>
        </p:txBody>
      </p:sp>
    </p:spTree>
    <p:extLst>
      <p:ext uri="{BB962C8B-B14F-4D97-AF65-F5344CB8AC3E}">
        <p14:creationId xmlns:p14="http://schemas.microsoft.com/office/powerpoint/2010/main" val="2081735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strike="noStrike" baseline="0" dirty="0">
                <a:solidFill>
                  <a:srgbClr val="000000"/>
                </a:solidFill>
                <a:latin typeface="Times New Roman" panose="02020603050405020304" pitchFamily="18" charset="0"/>
              </a:rPr>
              <a:t>Pojedini atributi poput potresne zone za p.p. 475 god (atribut 3), p.p. 95 god (atribut 4) su definirani koristeći raspoložive karte odnosno rezultate postojećih istraživanja (primjerice Karte potresnih područja Republike Hrvatske i slično), a isti će se dodatno provjeravati i nadopunjavati sukladno istraživanjima predviđenim u Aktivnosti 2.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23</a:t>
            </a:fld>
            <a:endParaRPr lang="hr-HR"/>
          </a:p>
        </p:txBody>
      </p:sp>
    </p:spTree>
    <p:extLst>
      <p:ext uri="{BB962C8B-B14F-4D97-AF65-F5344CB8AC3E}">
        <p14:creationId xmlns:p14="http://schemas.microsoft.com/office/powerpoint/2010/main" val="3909507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2800" dirty="0"/>
              <a:t>Kroz aktivnost 2 provedena su geotehnička, geološka i druga istraživanja i pregled dostupne literature i podataka iz nekih drugih </a:t>
            </a:r>
            <a:r>
              <a:rPr lang="hr-HR" sz="2800" dirty="0" err="1"/>
              <a:t>postojićih</a:t>
            </a:r>
            <a:r>
              <a:rPr lang="hr-HR" sz="2800" dirty="0"/>
              <a:t> projekta te su </a:t>
            </a:r>
            <a:r>
              <a:rPr lang="en-US" sz="4000" dirty="0" err="1"/>
              <a:t>Primjenom</a:t>
            </a:r>
            <a:r>
              <a:rPr lang="en-US" sz="4000" dirty="0"/>
              <a:t> </a:t>
            </a:r>
            <a:r>
              <a:rPr lang="en-US" sz="4000" dirty="0" err="1"/>
              <a:t>programskog</a:t>
            </a:r>
            <a:r>
              <a:rPr lang="en-US" sz="4000" dirty="0"/>
              <a:t> </a:t>
            </a:r>
            <a:r>
              <a:rPr lang="en-US" sz="4000" dirty="0" err="1"/>
              <a:t>paketa</a:t>
            </a:r>
            <a:r>
              <a:rPr lang="en-US" sz="4000" dirty="0"/>
              <a:t> </a:t>
            </a:r>
            <a:r>
              <a:rPr lang="en-US" sz="4000" dirty="0" err="1"/>
              <a:t>OpenQuake</a:t>
            </a:r>
            <a:r>
              <a:rPr lang="en-US" sz="4000" dirty="0"/>
              <a:t> za </a:t>
            </a:r>
            <a:r>
              <a:rPr lang="en-US" sz="4000" dirty="0" err="1"/>
              <a:t>područje</a:t>
            </a:r>
            <a:r>
              <a:rPr lang="en-US" sz="4000" dirty="0"/>
              <a:t> </a:t>
            </a:r>
            <a:r>
              <a:rPr lang="en-US" sz="4000" dirty="0" err="1"/>
              <a:t>Grada</a:t>
            </a:r>
            <a:r>
              <a:rPr lang="en-US" sz="4000" dirty="0"/>
              <a:t> </a:t>
            </a:r>
            <a:r>
              <a:rPr lang="en-US" sz="4000" dirty="0" err="1"/>
              <a:t>Zagreba</a:t>
            </a:r>
            <a:r>
              <a:rPr lang="hr-HR" sz="2800" dirty="0"/>
              <a:t> izračunati</a:t>
            </a:r>
          </a:p>
          <a:p>
            <a:r>
              <a:rPr lang="hr-HR" sz="2800" dirty="0"/>
              <a:t>parametri seizmičkog hazarda za povratna razdoblja od 95 i 475 godina.</a:t>
            </a:r>
          </a:p>
          <a:p>
            <a:r>
              <a:rPr lang="en-US" sz="2800" dirty="0"/>
              <a:t>Karta </a:t>
            </a:r>
            <a:r>
              <a:rPr lang="en-US" sz="2800" dirty="0" err="1"/>
              <a:t>seizmičkog</a:t>
            </a:r>
            <a:r>
              <a:rPr lang="en-US" sz="2800" dirty="0"/>
              <a:t> </a:t>
            </a:r>
            <a:r>
              <a:rPr lang="en-US" sz="2800" dirty="0" err="1"/>
              <a:t>hazarda</a:t>
            </a:r>
            <a:r>
              <a:rPr lang="en-US" sz="2800" dirty="0"/>
              <a:t> </a:t>
            </a:r>
            <a:r>
              <a:rPr lang="en-US" sz="2800" dirty="0" err="1"/>
              <a:t>na</a:t>
            </a:r>
            <a:r>
              <a:rPr lang="en-US" sz="2800" dirty="0"/>
              <a:t> </a:t>
            </a:r>
            <a:r>
              <a:rPr lang="en-US" sz="2800" dirty="0" err="1"/>
              <a:t>realnoj</a:t>
            </a:r>
            <a:r>
              <a:rPr lang="en-US" sz="2800" dirty="0"/>
              <a:t> </a:t>
            </a:r>
            <a:r>
              <a:rPr lang="en-US" sz="2800" dirty="0" err="1"/>
              <a:t>površini</a:t>
            </a:r>
            <a:r>
              <a:rPr lang="en-US" sz="2800" dirty="0"/>
              <a:t> za </a:t>
            </a:r>
            <a:r>
              <a:rPr lang="en-US" sz="2800" dirty="0" err="1"/>
              <a:t>područje</a:t>
            </a:r>
            <a:r>
              <a:rPr lang="en-US" sz="2800" dirty="0"/>
              <a:t> </a:t>
            </a:r>
            <a:r>
              <a:rPr lang="en-US" sz="2800" dirty="0" err="1"/>
              <a:t>Grada</a:t>
            </a:r>
            <a:r>
              <a:rPr lang="en-US" sz="2800" dirty="0"/>
              <a:t> </a:t>
            </a:r>
            <a:r>
              <a:rPr lang="en-US" sz="2800" dirty="0" err="1"/>
              <a:t>Zagreba</a:t>
            </a:r>
            <a:r>
              <a:rPr lang="en-US" sz="2800" dirty="0"/>
              <a:t> - </a:t>
            </a:r>
            <a:r>
              <a:rPr lang="en-US" sz="2800" dirty="0" err="1"/>
              <a:t>prikazana</a:t>
            </a:r>
            <a:r>
              <a:rPr lang="en-US" sz="2800" dirty="0"/>
              <a:t> je </a:t>
            </a:r>
            <a:r>
              <a:rPr lang="en-US" sz="2800" dirty="0" err="1"/>
              <a:t>srednja</a:t>
            </a:r>
            <a:r>
              <a:rPr lang="en-US" sz="2800" dirty="0"/>
              <a:t> </a:t>
            </a:r>
            <a:r>
              <a:rPr lang="en-US" sz="2800" dirty="0" err="1"/>
              <a:t>vrijednost</a:t>
            </a:r>
            <a:r>
              <a:rPr lang="en-US" sz="2800" dirty="0"/>
              <a:t> PGA (u </a:t>
            </a:r>
            <a:r>
              <a:rPr lang="en-US" sz="2800" dirty="0" err="1"/>
              <a:t>jedinicama</a:t>
            </a:r>
            <a:r>
              <a:rPr lang="en-US" sz="2800" dirty="0"/>
              <a:t> g) za </a:t>
            </a:r>
            <a:r>
              <a:rPr lang="en-US" sz="2800" dirty="0" err="1"/>
              <a:t>povratno</a:t>
            </a:r>
            <a:r>
              <a:rPr lang="en-US" sz="2800" dirty="0"/>
              <a:t> </a:t>
            </a:r>
            <a:r>
              <a:rPr lang="en-US" sz="2800" dirty="0" err="1"/>
              <a:t>razdoblje</a:t>
            </a:r>
            <a:r>
              <a:rPr lang="en-US" sz="2800" dirty="0"/>
              <a:t> od 475 </a:t>
            </a:r>
            <a:r>
              <a:rPr lang="en-US" sz="2800" dirty="0" err="1"/>
              <a:t>godina</a:t>
            </a:r>
            <a:r>
              <a:rPr lang="en-US" sz="2800" dirty="0"/>
              <a:t> (</a:t>
            </a:r>
            <a:r>
              <a:rPr lang="en-US" sz="2800" dirty="0" err="1"/>
              <a:t>vjerojatnost</a:t>
            </a:r>
            <a:r>
              <a:rPr lang="en-US" sz="2800" dirty="0"/>
              <a:t> </a:t>
            </a:r>
            <a:r>
              <a:rPr lang="en-US" sz="2800" dirty="0" err="1"/>
              <a:t>prekoračenja</a:t>
            </a:r>
            <a:r>
              <a:rPr lang="en-US" sz="2800" dirty="0"/>
              <a:t> od 10% </a:t>
            </a:r>
            <a:r>
              <a:rPr lang="en-US" sz="2800" dirty="0" err="1"/>
              <a:t>tijekom</a:t>
            </a:r>
            <a:r>
              <a:rPr lang="en-US" sz="2800" dirty="0"/>
              <a:t> 50 </a:t>
            </a:r>
            <a:r>
              <a:rPr lang="en-US" sz="2800" dirty="0" err="1"/>
              <a:t>godina</a:t>
            </a:r>
            <a:r>
              <a:rPr lang="en-US" sz="2800" dirty="0"/>
              <a:t>),.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24</a:t>
            </a:fld>
            <a:endParaRPr lang="hr-HR"/>
          </a:p>
        </p:txBody>
      </p:sp>
    </p:spTree>
    <p:extLst>
      <p:ext uri="{BB962C8B-B14F-4D97-AF65-F5344CB8AC3E}">
        <p14:creationId xmlns:p14="http://schemas.microsoft.com/office/powerpoint/2010/main" val="1427396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strike="noStrike" baseline="0" dirty="0">
                <a:solidFill>
                  <a:srgbClr val="000000"/>
                </a:solidFill>
                <a:latin typeface="Times New Roman" panose="02020603050405020304" pitchFamily="18" charset="0"/>
              </a:rPr>
              <a:t>Korištene su baze podataka iz: postojećih procjena oštećenja i uporabljivosti građevina (nakon potresa u Zagrebu 2020. godine), </a:t>
            </a:r>
          </a:p>
          <a:p>
            <a:r>
              <a:rPr lang="hr-HR" sz="1800" b="0" i="0" u="none" strike="noStrike" baseline="0" dirty="0">
                <a:solidFill>
                  <a:srgbClr val="000000"/>
                </a:solidFill>
                <a:latin typeface="Times New Roman" panose="02020603050405020304" pitchFamily="18" charset="0"/>
              </a:rPr>
              <a:t>Nužno je istaknuti da su za kvalitetnu bazu podataka presudni pouzdani ulazni podaci o konstrukcijskim svojstvima građevina što se osigurava korištenjem svih raspoloživih izvora koji se dodatno provjeravaju i po potrebi nadopunjavaju.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25</a:t>
            </a:fld>
            <a:endParaRPr lang="hr-HR"/>
          </a:p>
        </p:txBody>
      </p:sp>
    </p:spTree>
    <p:extLst>
      <p:ext uri="{BB962C8B-B14F-4D97-AF65-F5344CB8AC3E}">
        <p14:creationId xmlns:p14="http://schemas.microsoft.com/office/powerpoint/2010/main" val="3932223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3444DC43-EAEA-4E84-9104-B61642BC78F0}" type="slidenum">
              <a:rPr lang="hr-HR" smtClean="0"/>
              <a:t>4</a:t>
            </a:fld>
            <a:endParaRPr lang="hr-HR"/>
          </a:p>
        </p:txBody>
      </p:sp>
    </p:spTree>
    <p:extLst>
      <p:ext uri="{BB962C8B-B14F-4D97-AF65-F5344CB8AC3E}">
        <p14:creationId xmlns:p14="http://schemas.microsoft.com/office/powerpoint/2010/main" val="407895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strike="noStrike" baseline="0" dirty="0">
                <a:solidFill>
                  <a:srgbClr val="000000"/>
                </a:solidFill>
                <a:latin typeface="Times New Roman" panose="02020603050405020304" pitchFamily="18" charset="0"/>
              </a:rPr>
              <a:t>Korištene su baze podataka iz: postojećih procjena oštećenja i uporabljivosti građevina (nakon potresa u Zagrebu 2020. godine), </a:t>
            </a:r>
          </a:p>
          <a:p>
            <a:r>
              <a:rPr lang="hr-HR" sz="1800" b="0" i="0" u="none" strike="noStrike" baseline="0" dirty="0">
                <a:solidFill>
                  <a:srgbClr val="000000"/>
                </a:solidFill>
                <a:latin typeface="Times New Roman" panose="02020603050405020304" pitchFamily="18" charset="0"/>
              </a:rPr>
              <a:t>Nužno je istaknuti da su za kvalitetnu bazu podataka presudni pouzdani ulazni podaci o konstrukcijskim svojstvima građevina što se osigurava korištenjem svih raspoloživih izvora koji se dodatno provjeravaju i po potrebi nadopunjavaju.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26</a:t>
            </a:fld>
            <a:endParaRPr lang="hr-HR"/>
          </a:p>
        </p:txBody>
      </p:sp>
    </p:spTree>
    <p:extLst>
      <p:ext uri="{BB962C8B-B14F-4D97-AF65-F5344CB8AC3E}">
        <p14:creationId xmlns:p14="http://schemas.microsoft.com/office/powerpoint/2010/main" val="226323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strike="noStrike" baseline="0" dirty="0">
                <a:solidFill>
                  <a:srgbClr val="000000"/>
                </a:solidFill>
                <a:latin typeface="Times New Roman" panose="02020603050405020304" pitchFamily="18" charset="0"/>
              </a:rPr>
              <a:t>Pojedini atributi poput potresne zone za p.p. 475 god (atribut 3), p.p. 95 god (atribut 4) su definirani koristeći raspoložive karte odnosno rezultate postojećih istraživanja (primjerice Karte potresnih područja Republike Hrvatske i slično), a isti će se dodatno provjeravati i nadopunjavati sukladno istraživanjima predviđenim u Aktivnosti 2.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27</a:t>
            </a:fld>
            <a:endParaRPr lang="hr-HR"/>
          </a:p>
        </p:txBody>
      </p:sp>
    </p:spTree>
    <p:extLst>
      <p:ext uri="{BB962C8B-B14F-4D97-AF65-F5344CB8AC3E}">
        <p14:creationId xmlns:p14="http://schemas.microsoft.com/office/powerpoint/2010/main" val="3916940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strike="noStrike" baseline="0" dirty="0">
                <a:solidFill>
                  <a:srgbClr val="000000"/>
                </a:solidFill>
                <a:latin typeface="Times New Roman" panose="02020603050405020304" pitchFamily="18" charset="0"/>
              </a:rPr>
              <a:t>Pojedini atributi poput potresne zone za p.p. 475 god (atribut 3), p.p. 95 god (atribut 4) su definirani koristeći raspoložive karte odnosno rezultate postojećih istraživanja (primjerice Karte potresnih područja Republike Hrvatske i slično), a isti će se dodatno provjeravati i nadopunjavati sukladno istraživanjima predviđenim u Aktivnosti 2.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29</a:t>
            </a:fld>
            <a:endParaRPr lang="hr-HR"/>
          </a:p>
        </p:txBody>
      </p:sp>
    </p:spTree>
    <p:extLst>
      <p:ext uri="{BB962C8B-B14F-4D97-AF65-F5344CB8AC3E}">
        <p14:creationId xmlns:p14="http://schemas.microsoft.com/office/powerpoint/2010/main" val="2423695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strike="noStrike" baseline="0" dirty="0">
                <a:solidFill>
                  <a:srgbClr val="000000"/>
                </a:solidFill>
                <a:latin typeface="Times New Roman" panose="02020603050405020304" pitchFamily="18" charset="0"/>
              </a:rPr>
              <a:t>Pojedini atributi poput potresne zone za p.p. 475 god (atribut 3), p.p. 95 god (atribut 4) su definirani koristeći raspoložive karte odnosno rezultate postojećih istraživanja (primjerice Karte potresnih područja Republike Hrvatske i slično), a isti će se dodatno provjeravati i nadopunjavati sukladno istraživanjima predviđenim u Aktivnosti 2.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30</a:t>
            </a:fld>
            <a:endParaRPr lang="hr-HR"/>
          </a:p>
        </p:txBody>
      </p:sp>
    </p:spTree>
    <p:extLst>
      <p:ext uri="{BB962C8B-B14F-4D97-AF65-F5344CB8AC3E}">
        <p14:creationId xmlns:p14="http://schemas.microsoft.com/office/powerpoint/2010/main" val="3730492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strike="noStrike" baseline="0" dirty="0">
                <a:solidFill>
                  <a:srgbClr val="000000"/>
                </a:solidFill>
                <a:latin typeface="Times New Roman" panose="02020603050405020304" pitchFamily="18" charset="0"/>
              </a:rPr>
              <a:t>Pojedini atributi poput potresne zone za p.p. 475 god (atribut 3), p.p. 95 god (atribut 4) su definirani koristeći raspoložive karte odnosno rezultate postojećih istraživanja (primjerice Karte potresnih područja Republike Hrvatske i slično), a isti će se dodatno provjeravati i nadopunjavati sukladno istraživanjima predviđenim u Aktivnosti 2.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31</a:t>
            </a:fld>
            <a:endParaRPr lang="hr-HR"/>
          </a:p>
        </p:txBody>
      </p:sp>
    </p:spTree>
    <p:extLst>
      <p:ext uri="{BB962C8B-B14F-4D97-AF65-F5344CB8AC3E}">
        <p14:creationId xmlns:p14="http://schemas.microsoft.com/office/powerpoint/2010/main" val="2871004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strike="noStrike" baseline="0" dirty="0">
                <a:solidFill>
                  <a:srgbClr val="000000"/>
                </a:solidFill>
                <a:latin typeface="Times New Roman" panose="02020603050405020304" pitchFamily="18" charset="0"/>
              </a:rPr>
              <a:t>Pojedini atributi poput potresne zone za p.p. 475 god (atribut 3), p.p. 95 god (atribut 4) su definirani koristeći raspoložive karte odnosno rezultate postojećih istraživanja (primjerice Karte potresnih područja Republike Hrvatske i slično), a isti će se dodatno provjeravati i nadopunjavati sukladno istraživanjima predviđenim u Aktivnosti 2.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32</a:t>
            </a:fld>
            <a:endParaRPr lang="hr-HR"/>
          </a:p>
        </p:txBody>
      </p:sp>
    </p:spTree>
    <p:extLst>
      <p:ext uri="{BB962C8B-B14F-4D97-AF65-F5344CB8AC3E}">
        <p14:creationId xmlns:p14="http://schemas.microsoft.com/office/powerpoint/2010/main" val="1776491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strike="noStrike" baseline="0" dirty="0">
                <a:solidFill>
                  <a:srgbClr val="000000"/>
                </a:solidFill>
                <a:latin typeface="Times New Roman" panose="02020603050405020304" pitchFamily="18" charset="0"/>
              </a:rPr>
              <a:t>Pojedini atributi poput potresne zone za p.p. 475 god (atribut 3), p.p. 95 god (atribut 4) su definirani koristeći raspoložive karte odnosno rezultate postojećih istraživanja (primjerice Karte potresnih područja Republike Hrvatske i slično), a isti će se dodatno provjeravati i nadopunjavati sukladno istraživanjima predviđenim u Aktivnosti 2.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33</a:t>
            </a:fld>
            <a:endParaRPr lang="hr-HR"/>
          </a:p>
        </p:txBody>
      </p:sp>
    </p:spTree>
    <p:extLst>
      <p:ext uri="{BB962C8B-B14F-4D97-AF65-F5344CB8AC3E}">
        <p14:creationId xmlns:p14="http://schemas.microsoft.com/office/powerpoint/2010/main" val="1396830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strike="noStrike" baseline="0" dirty="0">
                <a:solidFill>
                  <a:srgbClr val="000000"/>
                </a:solidFill>
                <a:latin typeface="Times New Roman" panose="02020603050405020304" pitchFamily="18" charset="0"/>
              </a:rPr>
              <a:t>Pojedini atributi poput potresne zone za p.p. 475 god (atribut 3), p.p. 95 god (atribut 4) su definirani koristeći raspoložive karte odnosno rezultate postojećih istraživanja (primjerice Karte potresnih područja Republike Hrvatske i slično), a isti će se dodatno provjeravati i nadopunjavati sukladno istraživanjima predviđenim u Aktivnosti 2.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34</a:t>
            </a:fld>
            <a:endParaRPr lang="hr-HR"/>
          </a:p>
        </p:txBody>
      </p:sp>
    </p:spTree>
    <p:extLst>
      <p:ext uri="{BB962C8B-B14F-4D97-AF65-F5344CB8AC3E}">
        <p14:creationId xmlns:p14="http://schemas.microsoft.com/office/powerpoint/2010/main" val="1254755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strike="noStrike" baseline="0" dirty="0">
                <a:solidFill>
                  <a:srgbClr val="000000"/>
                </a:solidFill>
                <a:latin typeface="Times New Roman" panose="02020603050405020304" pitchFamily="18" charset="0"/>
              </a:rPr>
              <a:t>Pojedini atributi poput potresne zone za p.p. 475 god (atribut 3), p.p. 95 god (atribut 4) su definirani koristeći raspoložive karte odnosno rezultate postojećih istraživanja (primjerice Karte potresnih područja Republike Hrvatske i slično), a isti će se dodatno provjeravati i nadopunjavati sukladno istraživanjima predviđenim u Aktivnosti 2. </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35</a:t>
            </a:fld>
            <a:endParaRPr lang="hr-HR"/>
          </a:p>
        </p:txBody>
      </p:sp>
    </p:spTree>
    <p:extLst>
      <p:ext uri="{BB962C8B-B14F-4D97-AF65-F5344CB8AC3E}">
        <p14:creationId xmlns:p14="http://schemas.microsoft.com/office/powerpoint/2010/main" val="3644097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3444DC43-EAEA-4E84-9104-B61642BC78F0}" type="slidenum">
              <a:rPr lang="hr-HR" smtClean="0"/>
              <a:t>36</a:t>
            </a:fld>
            <a:endParaRPr lang="hr-HR"/>
          </a:p>
        </p:txBody>
      </p:sp>
    </p:spTree>
    <p:extLst>
      <p:ext uri="{BB962C8B-B14F-4D97-AF65-F5344CB8AC3E}">
        <p14:creationId xmlns:p14="http://schemas.microsoft.com/office/powerpoint/2010/main" val="962630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3444DC43-EAEA-4E84-9104-B61642BC78F0}" type="slidenum">
              <a:rPr lang="hr-HR" smtClean="0"/>
              <a:t>5</a:t>
            </a:fld>
            <a:endParaRPr lang="hr-HR"/>
          </a:p>
        </p:txBody>
      </p:sp>
    </p:spTree>
    <p:extLst>
      <p:ext uri="{BB962C8B-B14F-4D97-AF65-F5344CB8AC3E}">
        <p14:creationId xmlns:p14="http://schemas.microsoft.com/office/powerpoint/2010/main" val="1656109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3444DC43-EAEA-4E84-9104-B61642BC78F0}" type="slidenum">
              <a:rPr lang="hr-HR" smtClean="0"/>
              <a:t>37</a:t>
            </a:fld>
            <a:endParaRPr lang="hr-HR"/>
          </a:p>
        </p:txBody>
      </p:sp>
    </p:spTree>
    <p:extLst>
      <p:ext uri="{BB962C8B-B14F-4D97-AF65-F5344CB8AC3E}">
        <p14:creationId xmlns:p14="http://schemas.microsoft.com/office/powerpoint/2010/main" val="706683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3444DC43-EAEA-4E84-9104-B61642BC78F0}" type="slidenum">
              <a:rPr lang="hr-HR" smtClean="0"/>
              <a:t>38</a:t>
            </a:fld>
            <a:endParaRPr lang="hr-HR"/>
          </a:p>
        </p:txBody>
      </p:sp>
    </p:spTree>
    <p:extLst>
      <p:ext uri="{BB962C8B-B14F-4D97-AF65-F5344CB8AC3E}">
        <p14:creationId xmlns:p14="http://schemas.microsoft.com/office/powerpoint/2010/main" val="4083332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3444DC43-EAEA-4E84-9104-B61642BC78F0}" type="slidenum">
              <a:rPr lang="hr-HR" smtClean="0"/>
              <a:t>39</a:t>
            </a:fld>
            <a:endParaRPr lang="hr-HR"/>
          </a:p>
        </p:txBody>
      </p:sp>
    </p:spTree>
    <p:extLst>
      <p:ext uri="{BB962C8B-B14F-4D97-AF65-F5344CB8AC3E}">
        <p14:creationId xmlns:p14="http://schemas.microsoft.com/office/powerpoint/2010/main" val="830899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latin typeface="Arial" panose="020B0604020202020204" pitchFamily="34" charset="0"/>
                <a:cs typeface="Arial" panose="020B0604020202020204" pitchFamily="34" charset="0"/>
              </a:rPr>
              <a:t>Područje interesa istraživanja u sklopu kojeg je obrađivana tema ovog izvješća su visoke zgrade u gradu Zagrebu. Ovim elaboratom je ugrubo analizirana potresna oštetljivost za sve stambene i/ili poslovne zgrade </a:t>
            </a:r>
            <a:r>
              <a:rPr lang="hr-HR" dirty="0" err="1">
                <a:latin typeface="Arial" panose="020B0604020202020204" pitchFamily="34" charset="0"/>
                <a:cs typeface="Arial" panose="020B0604020202020204" pitchFamily="34" charset="0"/>
              </a:rPr>
              <a:t>katnosti</a:t>
            </a:r>
            <a:r>
              <a:rPr lang="hr-HR" dirty="0">
                <a:latin typeface="Arial" panose="020B0604020202020204" pitchFamily="34" charset="0"/>
                <a:cs typeface="Arial" panose="020B0604020202020204" pitchFamily="34" charset="0"/>
              </a:rPr>
              <a:t> više od 15 etaža iznad razine tla. Primarni je cilj ustanoviti potresni rizik koji čine visoke zgrade u gradu Zagrebu, a koji je dio ukupnog rizika od potresa za područje grada Zagreba. Visoke zgrade predstavljaju osjetljivi fond zgrada jer je na malom području koncentrirano puno stanovništva, a zbog svog konstrukcijskog sustava visoke zgrade predstavljaju poseban izazov pri proračunu i procijeni potresne otpornosti. </a:t>
            </a:r>
          </a:p>
          <a:p>
            <a:endParaRPr lang="hr-HR" dirty="0"/>
          </a:p>
        </p:txBody>
      </p:sp>
      <p:sp>
        <p:nvSpPr>
          <p:cNvPr id="4" name="Slide Number Placeholder 3"/>
          <p:cNvSpPr>
            <a:spLocks noGrp="1"/>
          </p:cNvSpPr>
          <p:nvPr>
            <p:ph type="sldNum" sz="quarter" idx="5"/>
          </p:nvPr>
        </p:nvSpPr>
        <p:spPr/>
        <p:txBody>
          <a:bodyPr/>
          <a:lstStyle/>
          <a:p>
            <a:fld id="{3444DC43-EAEA-4E84-9104-B61642BC78F0}" type="slidenum">
              <a:rPr lang="hr-HR" smtClean="0"/>
              <a:t>41</a:t>
            </a:fld>
            <a:endParaRPr lang="hr-HR"/>
          </a:p>
        </p:txBody>
      </p:sp>
    </p:spTree>
    <p:extLst>
      <p:ext uri="{BB962C8B-B14F-4D97-AF65-F5344CB8AC3E}">
        <p14:creationId xmlns:p14="http://schemas.microsoft.com/office/powerpoint/2010/main" val="1643481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dirty="0">
                <a:effectLst/>
                <a:latin typeface="Times" panose="02020603050405020304" pitchFamily="18" charset="0"/>
                <a:ea typeface="Times New Roman" panose="02020603050405020304" pitchFamily="18" charset="0"/>
                <a:cs typeface="Times New Roman" panose="02020603050405020304" pitchFamily="18" charset="0"/>
              </a:rPr>
              <a:t>Kombinacijom atributa određuje se tipologija zgrada, pa se prema tome u konačnici svakoj zgradi pridružuje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taksonomijska</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oznaka prema njenim atributima u skladu s GEM taksonomijom</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42</a:t>
            </a:fld>
            <a:endParaRPr lang="hr-HR"/>
          </a:p>
        </p:txBody>
      </p:sp>
    </p:spTree>
    <p:extLst>
      <p:ext uri="{BB962C8B-B14F-4D97-AF65-F5344CB8AC3E}">
        <p14:creationId xmlns:p14="http://schemas.microsoft.com/office/powerpoint/2010/main" val="2643131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dirty="0">
                <a:effectLst/>
                <a:latin typeface="Times" panose="02020603050405020304" pitchFamily="18" charset="0"/>
                <a:ea typeface="Times New Roman" panose="02020603050405020304" pitchFamily="18" charset="0"/>
                <a:cs typeface="Times New Roman" panose="02020603050405020304" pitchFamily="18" charset="0"/>
              </a:rPr>
              <a:t>Model izloženosti zgrada sadrži podatke o konstrukciji zgrada. Ti podaci su ključni za provedbu procjene potresnog rizika, pa prema tome o njihovoj kvaliteti uvelike ovisi i razina kvalitete rezultata proračuna potresnog rizika za promatrano područje. Da bi se izradio model izloženosti zgrada za područje nekog grada, potrebno je prikupiti ključne podatke, a to su: materijal i tip konstrukcije zgrade, godina izgradnje,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katnost</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namjena zgrade (stambena, obrazovna, poslovna itd.), razina duktilnosti konstrukcije itd. Kombinacijom atributa određuje se tipologija zgrada, pa se prema tome u konačnici svakoj zgradi pridružuje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taksonomijska</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oznaka prema njenim atributima u skladu s GEM taksonomijom</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43</a:t>
            </a:fld>
            <a:endParaRPr lang="hr-HR"/>
          </a:p>
        </p:txBody>
      </p:sp>
    </p:spTree>
    <p:extLst>
      <p:ext uri="{BB962C8B-B14F-4D97-AF65-F5344CB8AC3E}">
        <p14:creationId xmlns:p14="http://schemas.microsoft.com/office/powerpoint/2010/main" val="1758586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dirty="0">
                <a:effectLst/>
                <a:latin typeface="Times" panose="02020603050405020304" pitchFamily="18" charset="0"/>
                <a:ea typeface="Times New Roman" panose="02020603050405020304" pitchFamily="18" charset="0"/>
                <a:cs typeface="Times New Roman" panose="02020603050405020304" pitchFamily="18" charset="0"/>
              </a:rPr>
              <a:t>Model izloženosti zgrada sadrži podatke o konstrukciji zgrada. Ti podaci su ključni za provedbu procjene potresnog rizika, pa prema tome o njihovoj kvaliteti uvelike ovisi i razina kvalitete rezultata proračuna potresnog rizika za promatrano područje. Da bi se izradio model izloženosti zgrada za područje nekog grada, potrebno je prikupiti ključne podatke, a to su: materijal i tip konstrukcije zgrade, godina izgradnje,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katnost</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namjena zgrade (stambena, obrazovna, poslovna itd.), razina duktilnosti konstrukcije itd. Kombinacijom atributa određuje se tipologija zgrada, pa se prema tome u konačnici svakoj zgradi pridružuje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taksonomijska</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oznaka prema njenim atributima u skladu s GEM taksonomijom</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45</a:t>
            </a:fld>
            <a:endParaRPr lang="hr-HR"/>
          </a:p>
        </p:txBody>
      </p:sp>
    </p:spTree>
    <p:extLst>
      <p:ext uri="{BB962C8B-B14F-4D97-AF65-F5344CB8AC3E}">
        <p14:creationId xmlns:p14="http://schemas.microsoft.com/office/powerpoint/2010/main" val="1607424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47</a:t>
            </a:fld>
            <a:endParaRPr lang="hr-HR"/>
          </a:p>
        </p:txBody>
      </p:sp>
    </p:spTree>
    <p:extLst>
      <p:ext uri="{BB962C8B-B14F-4D97-AF65-F5344CB8AC3E}">
        <p14:creationId xmlns:p14="http://schemas.microsoft.com/office/powerpoint/2010/main" val="81564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4DC43-EAEA-4E84-9104-B61642BC78F0}" type="slidenum">
              <a:rPr lang="hr-HR" smtClean="0"/>
              <a:t>48</a:t>
            </a:fld>
            <a:endParaRPr lang="hr-HR"/>
          </a:p>
        </p:txBody>
      </p:sp>
    </p:spTree>
    <p:extLst>
      <p:ext uri="{BB962C8B-B14F-4D97-AF65-F5344CB8AC3E}">
        <p14:creationId xmlns:p14="http://schemas.microsoft.com/office/powerpoint/2010/main" val="38958778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600"/>
              </a:spcAft>
            </a:pPr>
            <a:endParaRPr lang="en-GB" sz="1800" dirty="0">
              <a:effectLst/>
              <a:latin typeface="Times"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DA06FD-1DE2-454F-AF53-06071D4E62D0}" type="slidenum">
              <a:rPr lang="hr-HR" smtClean="0"/>
              <a:t>50</a:t>
            </a:fld>
            <a:endParaRPr lang="hr-HR"/>
          </a:p>
        </p:txBody>
      </p:sp>
    </p:spTree>
    <p:extLst>
      <p:ext uri="{BB962C8B-B14F-4D97-AF65-F5344CB8AC3E}">
        <p14:creationId xmlns:p14="http://schemas.microsoft.com/office/powerpoint/2010/main" val="2727633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3444DC43-EAEA-4E84-9104-B61642BC78F0}" type="slidenum">
              <a:rPr lang="hr-HR" smtClean="0"/>
              <a:t>6</a:t>
            </a:fld>
            <a:endParaRPr lang="hr-HR"/>
          </a:p>
        </p:txBody>
      </p:sp>
    </p:spTree>
    <p:extLst>
      <p:ext uri="{BB962C8B-B14F-4D97-AF65-F5344CB8AC3E}">
        <p14:creationId xmlns:p14="http://schemas.microsoft.com/office/powerpoint/2010/main" val="412205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Čemu služe karte potresnog rizika?</a:t>
            </a:r>
          </a:p>
        </p:txBody>
      </p:sp>
      <p:sp>
        <p:nvSpPr>
          <p:cNvPr id="4" name="Slide Number Placeholder 3"/>
          <p:cNvSpPr>
            <a:spLocks noGrp="1"/>
          </p:cNvSpPr>
          <p:nvPr>
            <p:ph type="sldNum" sz="quarter" idx="5"/>
          </p:nvPr>
        </p:nvSpPr>
        <p:spPr/>
        <p:txBody>
          <a:bodyPr/>
          <a:lstStyle/>
          <a:p>
            <a:fld id="{3444DC43-EAEA-4E84-9104-B61642BC78F0}" type="slidenum">
              <a:rPr lang="hr-HR" smtClean="0"/>
              <a:t>7</a:t>
            </a:fld>
            <a:endParaRPr lang="hr-HR"/>
          </a:p>
        </p:txBody>
      </p:sp>
    </p:spTree>
    <p:extLst>
      <p:ext uri="{BB962C8B-B14F-4D97-AF65-F5344CB8AC3E}">
        <p14:creationId xmlns:p14="http://schemas.microsoft.com/office/powerpoint/2010/main" val="1262437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Čemu služe karte potresnog rizika?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4DC43-EAEA-4E84-9104-B61642BC78F0}"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897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3444DC43-EAEA-4E84-9104-B61642BC78F0}" type="slidenum">
              <a:rPr lang="hr-HR" smtClean="0"/>
              <a:t>9</a:t>
            </a:fld>
            <a:endParaRPr lang="hr-HR"/>
          </a:p>
        </p:txBody>
      </p:sp>
    </p:spTree>
    <p:extLst>
      <p:ext uri="{BB962C8B-B14F-4D97-AF65-F5344CB8AC3E}">
        <p14:creationId xmlns:p14="http://schemas.microsoft.com/office/powerpoint/2010/main" val="577901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just">
              <a:lnSpc>
                <a:spcPct val="114000"/>
              </a:lnSpc>
            </a:pPr>
            <a:r>
              <a:rPr lang="hr-HR" sz="1200" b="1" dirty="0">
                <a:latin typeface="Arial" panose="020B0604020202020204" pitchFamily="34" charset="0"/>
                <a:cs typeface="Arial" panose="020B0604020202020204" pitchFamily="34" charset="0"/>
              </a:rPr>
              <a:t>Prikupljanje podataka </a:t>
            </a:r>
            <a:r>
              <a:rPr lang="hr-HR" sz="1200" dirty="0">
                <a:latin typeface="Arial" panose="020B0604020202020204" pitchFamily="34" charset="0"/>
                <a:cs typeface="Arial" panose="020B0604020202020204" pitchFamily="34" charset="0"/>
              </a:rPr>
              <a:t>o zgradama za izradu modela izloženosti zgrada i ostale infrastrukture na osobnom računalu ili izravno na terenu.</a:t>
            </a:r>
          </a:p>
          <a:p>
            <a:pPr lvl="1" algn="just">
              <a:lnSpc>
                <a:spcPct val="115000"/>
              </a:lnSpc>
              <a:spcBef>
                <a:spcPts val="600"/>
              </a:spcBef>
            </a:pPr>
            <a:r>
              <a:rPr lang="hr-HR" sz="1200" b="1" dirty="0">
                <a:effectLst/>
                <a:latin typeface="Arial" panose="020B0604020202020204" pitchFamily="34" charset="0"/>
                <a:ea typeface="Times New Roman" panose="02020603050405020304" pitchFamily="18" charset="0"/>
                <a:cs typeface="Arial" panose="020B0604020202020204" pitchFamily="34" charset="0"/>
              </a:rPr>
              <a:t>Prikaz ulaznih modela za proračun potresnog rizika</a:t>
            </a:r>
            <a:r>
              <a:rPr lang="hr-HR" sz="1200" dirty="0">
                <a:effectLst/>
                <a:latin typeface="Arial" panose="020B0604020202020204" pitchFamily="34" charset="0"/>
                <a:ea typeface="Times New Roman" panose="02020603050405020304" pitchFamily="18" charset="0"/>
                <a:cs typeface="Arial" panose="020B0604020202020204" pitchFamily="34" charset="0"/>
              </a:rPr>
              <a:t> u obliku karata potresne opasnosti i modela izloženosti.</a:t>
            </a:r>
            <a:endParaRPr lang="hr-HR" sz="1200" dirty="0">
              <a:latin typeface="Arial" panose="020B0604020202020204" pitchFamily="34" charset="0"/>
              <a:ea typeface="Times New Roman" panose="02020603050405020304" pitchFamily="18" charset="0"/>
              <a:cs typeface="Arial" panose="020B0604020202020204" pitchFamily="34" charset="0"/>
            </a:endParaRPr>
          </a:p>
          <a:p>
            <a:pPr lvl="1" algn="just">
              <a:lnSpc>
                <a:spcPct val="115000"/>
              </a:lnSpc>
              <a:spcBef>
                <a:spcPts val="600"/>
              </a:spcBef>
            </a:pPr>
            <a:r>
              <a:rPr lang="hr-HR" sz="1200" b="1" dirty="0">
                <a:effectLst/>
                <a:latin typeface="Arial" panose="020B0604020202020204" pitchFamily="34" charset="0"/>
                <a:ea typeface="Times New Roman" panose="02020603050405020304" pitchFamily="18" charset="0"/>
                <a:cs typeface="Arial" panose="020B0604020202020204" pitchFamily="34" charset="0"/>
              </a:rPr>
              <a:t>Prikazivanje rezultata proračuna potresnog rizika</a:t>
            </a:r>
            <a:r>
              <a:rPr lang="hr-HR" sz="1200" dirty="0">
                <a:effectLst/>
                <a:latin typeface="Arial" panose="020B0604020202020204" pitchFamily="34" charset="0"/>
                <a:ea typeface="Times New Roman" panose="02020603050405020304" pitchFamily="18" charset="0"/>
                <a:cs typeface="Arial" panose="020B0604020202020204" pitchFamily="34" charset="0"/>
              </a:rPr>
              <a:t> na kartama.</a:t>
            </a:r>
          </a:p>
          <a:p>
            <a:pPr lvl="1" algn="just">
              <a:lnSpc>
                <a:spcPct val="115000"/>
              </a:lnSpc>
              <a:spcBef>
                <a:spcPts val="600"/>
              </a:spcBef>
            </a:pPr>
            <a:r>
              <a:rPr lang="hr-HR"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Korištenje različitih programskih skripti</a:t>
            </a:r>
            <a:r>
              <a:rPr lang="hr-HR"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za automatizirani postupak prikazivanja rezultata na kartama, proračuna potresnog hazarda, obrade prikupljenih podataka unutar modela izloženosti te proračuna potresnog rizika.</a:t>
            </a:r>
            <a:endParaRPr lang="en-GB" sz="1200" dirty="0">
              <a:effectLst/>
            </a:endParaRPr>
          </a:p>
          <a:p>
            <a:endParaRPr lang="hr-HR" dirty="0"/>
          </a:p>
        </p:txBody>
      </p:sp>
      <p:sp>
        <p:nvSpPr>
          <p:cNvPr id="4" name="Slide Number Placeholder 3"/>
          <p:cNvSpPr>
            <a:spLocks noGrp="1"/>
          </p:cNvSpPr>
          <p:nvPr>
            <p:ph type="sldNum" sz="quarter" idx="5"/>
          </p:nvPr>
        </p:nvSpPr>
        <p:spPr/>
        <p:txBody>
          <a:bodyPr/>
          <a:lstStyle/>
          <a:p>
            <a:fld id="{3444DC43-EAEA-4E84-9104-B61642BC78F0}" type="slidenum">
              <a:rPr lang="hr-HR" smtClean="0"/>
              <a:t>10</a:t>
            </a:fld>
            <a:endParaRPr lang="hr-HR"/>
          </a:p>
        </p:txBody>
      </p:sp>
    </p:spTree>
    <p:extLst>
      <p:ext uri="{BB962C8B-B14F-4D97-AF65-F5344CB8AC3E}">
        <p14:creationId xmlns:p14="http://schemas.microsoft.com/office/powerpoint/2010/main" val="3446607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3444DC43-EAEA-4E84-9104-B61642BC78F0}" type="slidenum">
              <a:rPr lang="hr-HR" smtClean="0"/>
              <a:t>11</a:t>
            </a:fld>
            <a:endParaRPr lang="hr-HR"/>
          </a:p>
        </p:txBody>
      </p:sp>
    </p:spTree>
    <p:extLst>
      <p:ext uri="{BB962C8B-B14F-4D97-AF65-F5344CB8AC3E}">
        <p14:creationId xmlns:p14="http://schemas.microsoft.com/office/powerpoint/2010/main" val="577901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5766" y="2433638"/>
            <a:ext cx="9660467" cy="1197505"/>
          </a:xfrm>
        </p:spPr>
        <p:txBody>
          <a:bodyPr anchor="b"/>
          <a:lstStyle>
            <a:lvl1pPr algn="ctr">
              <a:defRPr sz="6000"/>
            </a:lvl1pPr>
          </a:lstStyle>
          <a:p>
            <a:r>
              <a:rPr lang="en-US" dirty="0"/>
              <a:t>Click to edit Master title style</a:t>
            </a:r>
            <a:endParaRPr lang="hr-HR" dirty="0"/>
          </a:p>
        </p:txBody>
      </p:sp>
      <p:sp>
        <p:nvSpPr>
          <p:cNvPr id="3" name="Subtitle 2"/>
          <p:cNvSpPr>
            <a:spLocks noGrp="1"/>
          </p:cNvSpPr>
          <p:nvPr>
            <p:ph type="subTitle" idx="1"/>
          </p:nvPr>
        </p:nvSpPr>
        <p:spPr>
          <a:xfrm>
            <a:off x="1265766" y="3631143"/>
            <a:ext cx="9660467"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hr-HR"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57122" y="147515"/>
            <a:ext cx="1669112" cy="1669112"/>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83295" y="120209"/>
            <a:ext cx="2016766" cy="2016766"/>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56467" y="5578059"/>
            <a:ext cx="5899828" cy="1126484"/>
          </a:xfrm>
          <a:prstGeom prst="rect">
            <a:avLst/>
          </a:prstGeom>
        </p:spPr>
      </p:pic>
    </p:spTree>
    <p:extLst>
      <p:ext uri="{BB962C8B-B14F-4D97-AF65-F5344CB8AC3E}">
        <p14:creationId xmlns:p14="http://schemas.microsoft.com/office/powerpoint/2010/main" val="37539055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8850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90894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5604933"/>
            <a:ext cx="12192000" cy="1253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61444" y="2183705"/>
            <a:ext cx="1669112" cy="1669112"/>
          </a:xfrm>
          <a:prstGeom prst="rect">
            <a:avLst/>
          </a:prstGeom>
        </p:spPr>
      </p:pic>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l="5209" t="65053" r="3463"/>
          <a:stretch/>
        </p:blipFill>
        <p:spPr>
          <a:xfrm>
            <a:off x="365076" y="5604933"/>
            <a:ext cx="11461848" cy="1228316"/>
          </a:xfrm>
          <a:prstGeom prst="rect">
            <a:avLst/>
          </a:prstGeom>
        </p:spPr>
      </p:pic>
    </p:spTree>
    <p:extLst>
      <p:ext uri="{BB962C8B-B14F-4D97-AF65-F5344CB8AC3E}">
        <p14:creationId xmlns:p14="http://schemas.microsoft.com/office/powerpoint/2010/main" val="7189470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hr-HR"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5010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7" r:id="rId4"/>
  </p:sldLayoutIdLst>
  <p:txStyles>
    <p:titleStyle>
      <a:lvl1pPr algn="l" defTabSz="914400" rtl="0" eaLnBrk="1" latinLnBrk="0" hangingPunct="1">
        <a:lnSpc>
          <a:spcPct val="90000"/>
        </a:lnSpc>
        <a:spcBef>
          <a:spcPct val="0"/>
        </a:spcBef>
        <a:buNone/>
        <a:defRPr sz="4800" kern="1200">
          <a:solidFill>
            <a:schemeClr val="tx1"/>
          </a:solidFill>
          <a:latin typeface="Akzidenz Grotesk CE Roman" panose="000004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kzidenz Grotesk CE Roma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zidenz Grotesk Light" panose="020B03040202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zidenz Grotesk Light" panose="020B03040202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2.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hyperlink" Target="https://potresnirizik.zagreb.hr/e-upis/70" TargetMode="External"/><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46.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47.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8.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49.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50.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51.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cid:image002.png@01DA0803.B178F7B0" TargetMode="External"/><Relationship Id="rId5" Type="http://schemas.openxmlformats.org/officeDocument/2006/relationships/image" Target="../media/image81.png"/><Relationship Id="rId4" Type="http://schemas.openxmlformats.org/officeDocument/2006/relationships/image" Target="../media/image80.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5765" y="2206885"/>
            <a:ext cx="9660467" cy="1449919"/>
          </a:xfrm>
        </p:spPr>
        <p:txBody>
          <a:bodyPr>
            <a:noAutofit/>
          </a:bodyPr>
          <a:lstStyle/>
          <a:p>
            <a:pPr>
              <a:lnSpc>
                <a:spcPct val="100000"/>
              </a:lnSpc>
            </a:pPr>
            <a:r>
              <a:rPr lang="hr-HR" sz="4800" b="1" dirty="0">
                <a:solidFill>
                  <a:schemeClr val="tx1">
                    <a:lumMod val="75000"/>
                    <a:lumOff val="25000"/>
                  </a:schemeClr>
                </a:solidFill>
                <a:latin typeface="Arial" panose="020B0604020202020204" pitchFamily="34" charset="0"/>
                <a:cs typeface="Arial" panose="020B0604020202020204" pitchFamily="34" charset="0"/>
              </a:rPr>
              <a:t>Uspostava baze podataka Potresni rizik Grada Zagreba</a:t>
            </a:r>
            <a:endParaRPr lang="hr-HR" sz="4800" dirty="0"/>
          </a:p>
        </p:txBody>
      </p:sp>
      <p:sp>
        <p:nvSpPr>
          <p:cNvPr id="3" name="Subtitle 2"/>
          <p:cNvSpPr>
            <a:spLocks noGrp="1"/>
          </p:cNvSpPr>
          <p:nvPr>
            <p:ph type="subTitle" idx="1"/>
          </p:nvPr>
        </p:nvSpPr>
        <p:spPr>
          <a:xfrm>
            <a:off x="2493432" y="3656804"/>
            <a:ext cx="7205135" cy="1655762"/>
          </a:xfrm>
        </p:spPr>
        <p:txBody>
          <a:bodyPr>
            <a:normAutofit fontScale="92500" lnSpcReduction="10000"/>
          </a:bodyPr>
          <a:lstStyle/>
          <a:p>
            <a:pPr algn="ctr"/>
            <a:r>
              <a:rPr lang="hr-HR" sz="2800" b="1" dirty="0">
                <a:solidFill>
                  <a:schemeClr val="tx1">
                    <a:lumMod val="75000"/>
                    <a:lumOff val="25000"/>
                  </a:schemeClr>
                </a:solidFill>
                <a:latin typeface="Arial" panose="020B0604020202020204" pitchFamily="34" charset="0"/>
                <a:cs typeface="Arial" panose="020B0604020202020204" pitchFamily="34" charset="0"/>
              </a:rPr>
              <a:t>Maja Baniček, Marta Šavor Novak,</a:t>
            </a:r>
          </a:p>
          <a:p>
            <a:pPr algn="ctr"/>
            <a:r>
              <a:rPr lang="hr-HR" sz="2800" b="1" dirty="0">
                <a:solidFill>
                  <a:schemeClr val="tx1">
                    <a:lumMod val="75000"/>
                    <a:lumOff val="25000"/>
                  </a:schemeClr>
                </a:solidFill>
                <a:latin typeface="Arial" panose="020B0604020202020204" pitchFamily="34" charset="0"/>
                <a:cs typeface="Arial" panose="020B0604020202020204" pitchFamily="34" charset="0"/>
              </a:rPr>
              <a:t>Josip Atalić, Mario Uroš</a:t>
            </a:r>
          </a:p>
          <a:p>
            <a:pPr algn="ctr"/>
            <a:r>
              <a:rPr lang="hr-HR" sz="2400" dirty="0">
                <a:solidFill>
                  <a:schemeClr val="tx1">
                    <a:lumMod val="75000"/>
                    <a:lumOff val="25000"/>
                  </a:schemeClr>
                </a:solidFill>
                <a:latin typeface="Arial" panose="020B0604020202020204" pitchFamily="34" charset="0"/>
                <a:cs typeface="Arial" panose="020B0604020202020204" pitchFamily="34" charset="0"/>
              </a:rPr>
              <a:t>Hrvatski Centar za Potresno Inženjerstvo</a:t>
            </a:r>
          </a:p>
          <a:p>
            <a:pPr algn="ctr"/>
            <a:r>
              <a:rPr lang="hr-HR" sz="2400" dirty="0">
                <a:solidFill>
                  <a:schemeClr val="tx1">
                    <a:lumMod val="75000"/>
                    <a:lumOff val="25000"/>
                  </a:schemeClr>
                </a:solidFill>
                <a:latin typeface="Arial" panose="020B0604020202020204" pitchFamily="34" charset="0"/>
                <a:cs typeface="Arial" panose="020B0604020202020204" pitchFamily="34" charset="0"/>
              </a:rPr>
              <a:t>Građevinski fakultet, Sveučilište u Zagrebu</a:t>
            </a:r>
            <a:endParaRPr lang="hr-HR" dirty="0"/>
          </a:p>
        </p:txBody>
      </p:sp>
      <p:pic>
        <p:nvPicPr>
          <p:cNvPr id="4" name="Picture 3" descr="A picture containing text, gambling house, room&#10;&#10;Description automatically generated">
            <a:extLst>
              <a:ext uri="{FF2B5EF4-FFF2-40B4-BE49-F238E27FC236}">
                <a16:creationId xmlns:a16="http://schemas.microsoft.com/office/drawing/2014/main" id="{4DABA6AB-F373-0B48-48B3-702E28CB12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811" y="286867"/>
            <a:ext cx="946954" cy="915546"/>
          </a:xfrm>
          <a:prstGeom prst="rect">
            <a:avLst/>
          </a:prstGeom>
        </p:spPr>
      </p:pic>
      <p:pic>
        <p:nvPicPr>
          <p:cNvPr id="5" name="Picture 4" descr="Graphical user interface&#10;&#10;Description automatically generated with low confidence">
            <a:extLst>
              <a:ext uri="{FF2B5EF4-FFF2-40B4-BE49-F238E27FC236}">
                <a16:creationId xmlns:a16="http://schemas.microsoft.com/office/drawing/2014/main" id="{B04CFBCF-28C5-9D3F-FF4A-AC514C4A5B96}"/>
              </a:ext>
            </a:extLst>
          </p:cNvPr>
          <p:cNvPicPr>
            <a:picLocks noChangeAspect="1"/>
          </p:cNvPicPr>
          <p:nvPr/>
        </p:nvPicPr>
        <p:blipFill rotWithShape="1">
          <a:blip r:embed="rId4">
            <a:extLst>
              <a:ext uri="{28A0092B-C50C-407E-A947-70E740481C1C}">
                <a14:useLocalDpi xmlns:a14="http://schemas.microsoft.com/office/drawing/2010/main" val="0"/>
              </a:ext>
            </a:extLst>
          </a:blip>
          <a:srcRect r="57938"/>
          <a:stretch/>
        </p:blipFill>
        <p:spPr>
          <a:xfrm>
            <a:off x="1510490" y="295525"/>
            <a:ext cx="1670485" cy="915546"/>
          </a:xfrm>
          <a:prstGeom prst="rect">
            <a:avLst/>
          </a:prstGeom>
        </p:spPr>
      </p:pic>
    </p:spTree>
    <p:extLst>
      <p:ext uri="{BB962C8B-B14F-4D97-AF65-F5344CB8AC3E}">
        <p14:creationId xmlns:p14="http://schemas.microsoft.com/office/powerpoint/2010/main" val="727427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ED02EC-26A5-38DF-042F-1F158EEFC289}"/>
              </a:ext>
            </a:extLst>
          </p:cNvPr>
          <p:cNvSpPr>
            <a:spLocks noGrp="1"/>
          </p:cNvSpPr>
          <p:nvPr>
            <p:ph idx="1"/>
          </p:nvPr>
        </p:nvSpPr>
        <p:spPr>
          <a:xfrm>
            <a:off x="838200" y="1270000"/>
            <a:ext cx="10515600" cy="5342467"/>
          </a:xfrm>
        </p:spPr>
        <p:txBody>
          <a:bodyPr>
            <a:normAutofit fontScale="92500"/>
          </a:bodyPr>
          <a:lstStyle/>
          <a:p>
            <a:pPr algn="just">
              <a:lnSpc>
                <a:spcPct val="114000"/>
              </a:lnSpc>
            </a:pPr>
            <a:r>
              <a:rPr lang="hr-HR" sz="2400" b="1" dirty="0">
                <a:latin typeface="Arial" panose="020B0604020202020204" pitchFamily="34" charset="0"/>
                <a:cs typeface="Arial" panose="020B0604020202020204" pitchFamily="34" charset="0"/>
              </a:rPr>
              <a:t>Koji ALAT će se koristiti za kreiranje modela baze i prikupljanje podataka?</a:t>
            </a:r>
          </a:p>
          <a:p>
            <a:pPr algn="just">
              <a:lnSpc>
                <a:spcPct val="114000"/>
              </a:lnSpc>
            </a:pPr>
            <a:r>
              <a:rPr lang="hr-HR" sz="2400" dirty="0">
                <a:latin typeface="Arial" panose="020B0604020202020204" pitchFamily="34" charset="0"/>
                <a:cs typeface="Arial" panose="020B0604020202020204" pitchFamily="34" charset="0"/>
              </a:rPr>
              <a:t>Uspostava baze koja sadrži veliki broj podataka, kao što je baza o zgradama grada Zagreba, omogućena je korištenjem geoinformacijskog sustava (</a:t>
            </a:r>
            <a:r>
              <a:rPr lang="hr-HR" sz="2400" dirty="0" err="1">
                <a:latin typeface="Arial" panose="020B0604020202020204" pitchFamily="34" charset="0"/>
                <a:cs typeface="Arial" panose="020B0604020202020204" pitchFamily="34" charset="0"/>
              </a:rPr>
              <a:t>GIS</a:t>
            </a:r>
            <a:r>
              <a:rPr lang="hr-HR" sz="2400" dirty="0">
                <a:latin typeface="Arial" panose="020B0604020202020204" pitchFamily="34" charset="0"/>
                <a:cs typeface="Arial" panose="020B0604020202020204" pitchFamily="34" charset="0"/>
              </a:rPr>
              <a:t>).</a:t>
            </a:r>
          </a:p>
          <a:p>
            <a:pPr algn="just">
              <a:lnSpc>
                <a:spcPct val="114000"/>
              </a:lnSpc>
            </a:pPr>
            <a:r>
              <a:rPr lang="hr-HR" sz="2400" b="1" dirty="0">
                <a:latin typeface="Arial" panose="020B0604020202020204" pitchFamily="34" charset="0"/>
                <a:cs typeface="Arial" panose="020B0604020202020204" pitchFamily="34" charset="0"/>
              </a:rPr>
              <a:t>Prednost korištenja </a:t>
            </a:r>
            <a:r>
              <a:rPr lang="hr-HR" sz="2400" b="1" dirty="0" err="1">
                <a:latin typeface="Arial" panose="020B0604020202020204" pitchFamily="34" charset="0"/>
                <a:cs typeface="Arial" panose="020B0604020202020204" pitchFamily="34" charset="0"/>
              </a:rPr>
              <a:t>GIS</a:t>
            </a:r>
            <a:r>
              <a:rPr lang="hr-HR" sz="2400" b="1" dirty="0">
                <a:latin typeface="Arial" panose="020B0604020202020204" pitchFamily="34" charset="0"/>
                <a:cs typeface="Arial" panose="020B0604020202020204" pitchFamily="34" charset="0"/>
              </a:rPr>
              <a:t> sustava u postupku procjene potresnog rizika:</a:t>
            </a:r>
          </a:p>
          <a:p>
            <a:pPr lvl="1" algn="just">
              <a:lnSpc>
                <a:spcPct val="114000"/>
              </a:lnSpc>
            </a:pPr>
            <a:r>
              <a:rPr lang="hr-HR" sz="2000" b="1" dirty="0">
                <a:latin typeface="Arial" panose="020B0604020202020204" pitchFamily="34" charset="0"/>
                <a:cs typeface="Arial" panose="020B0604020202020204" pitchFamily="34" charset="0"/>
              </a:rPr>
              <a:t>Prikupljanje podataka </a:t>
            </a:r>
            <a:r>
              <a:rPr lang="hr-HR" sz="2000" dirty="0">
                <a:latin typeface="Arial" panose="020B0604020202020204" pitchFamily="34" charset="0"/>
                <a:cs typeface="Arial" panose="020B0604020202020204" pitchFamily="34" charset="0"/>
              </a:rPr>
              <a:t>za modele izloženosti.</a:t>
            </a:r>
          </a:p>
          <a:p>
            <a:pPr lvl="1" algn="just">
              <a:lnSpc>
                <a:spcPct val="114000"/>
              </a:lnSpc>
            </a:pPr>
            <a:r>
              <a:rPr lang="hr-HR" sz="2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Mogućnost korištenje različitih </a:t>
            </a:r>
            <a:r>
              <a:rPr lang="hr-HR" sz="20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programskih skripti </a:t>
            </a:r>
            <a:r>
              <a:rPr lang="hr-HR" sz="2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za obradu prikupljenih podataka.</a:t>
            </a:r>
          </a:p>
          <a:p>
            <a:pPr lvl="1" algn="just">
              <a:lnSpc>
                <a:spcPct val="114000"/>
              </a:lnSpc>
            </a:pPr>
            <a:r>
              <a:rPr lang="hr-HR" sz="2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Mogućnost analize, obrade i prilagodbe </a:t>
            </a:r>
            <a:r>
              <a:rPr lang="hr-HR" sz="20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podataka iz drugih baze </a:t>
            </a:r>
            <a:r>
              <a:rPr lang="hr-HR" sz="2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 njihovo objedinjavanje u jedinstvenu bazu podataka.</a:t>
            </a:r>
            <a:endParaRPr lang="hr-HR" sz="2000" dirty="0">
              <a:latin typeface="Arial" panose="020B0604020202020204" pitchFamily="34" charset="0"/>
              <a:cs typeface="Arial" panose="020B0604020202020204" pitchFamily="34" charset="0"/>
            </a:endParaRPr>
          </a:p>
          <a:p>
            <a:pPr lvl="1" algn="just">
              <a:lnSpc>
                <a:spcPct val="114000"/>
              </a:lnSpc>
            </a:pPr>
            <a:r>
              <a:rPr lang="hr-HR" sz="2000" dirty="0">
                <a:effectLst/>
                <a:latin typeface="Arial" panose="020B0604020202020204" pitchFamily="34" charset="0"/>
                <a:ea typeface="Times New Roman" panose="02020603050405020304" pitchFamily="18" charset="0"/>
                <a:cs typeface="Arial" panose="020B0604020202020204" pitchFamily="34" charset="0"/>
              </a:rPr>
              <a:t>Vizualni prikaz </a:t>
            </a:r>
            <a:r>
              <a:rPr lang="hr-HR" sz="2000" b="1" dirty="0">
                <a:latin typeface="Arial" panose="020B0604020202020204" pitchFamily="34" charset="0"/>
                <a:ea typeface="Times New Roman" panose="02020603050405020304" pitchFamily="18" charset="0"/>
                <a:cs typeface="Arial" panose="020B0604020202020204" pitchFamily="34" charset="0"/>
              </a:rPr>
              <a:t>pojedinih atributa i </a:t>
            </a:r>
            <a:r>
              <a:rPr lang="hr-HR" sz="2000" b="1" dirty="0">
                <a:effectLst/>
                <a:latin typeface="Arial" panose="020B0604020202020204" pitchFamily="34" charset="0"/>
                <a:ea typeface="Times New Roman" panose="02020603050405020304" pitchFamily="18" charset="0"/>
                <a:cs typeface="Arial" panose="020B0604020202020204" pitchFamily="34" charset="0"/>
              </a:rPr>
              <a:t>ulaznih modela </a:t>
            </a:r>
            <a:r>
              <a:rPr lang="hr-HR" sz="2000" dirty="0">
                <a:effectLst/>
                <a:latin typeface="Arial" panose="020B0604020202020204" pitchFamily="34" charset="0"/>
                <a:ea typeface="Times New Roman" panose="02020603050405020304" pitchFamily="18" charset="0"/>
                <a:cs typeface="Arial" panose="020B0604020202020204" pitchFamily="34" charset="0"/>
              </a:rPr>
              <a:t>za proračun potresnog rizika na kartama.</a:t>
            </a:r>
            <a:endParaRPr lang="hr-HR" sz="2000" dirty="0">
              <a:latin typeface="Arial" panose="020B0604020202020204" pitchFamily="34" charset="0"/>
              <a:ea typeface="Times New Roman" panose="02020603050405020304" pitchFamily="18" charset="0"/>
              <a:cs typeface="Arial" panose="020B0604020202020204" pitchFamily="34" charset="0"/>
            </a:endParaRPr>
          </a:p>
          <a:p>
            <a:pPr lvl="1" algn="just">
              <a:lnSpc>
                <a:spcPct val="115000"/>
              </a:lnSpc>
              <a:spcBef>
                <a:spcPts val="600"/>
              </a:spcBef>
            </a:pPr>
            <a:r>
              <a:rPr lang="hr-HR" sz="2000" dirty="0">
                <a:effectLst/>
                <a:latin typeface="Arial" panose="020B0604020202020204" pitchFamily="34" charset="0"/>
                <a:ea typeface="Times New Roman" panose="02020603050405020304" pitchFamily="18" charset="0"/>
                <a:cs typeface="Arial" panose="020B0604020202020204" pitchFamily="34" charset="0"/>
              </a:rPr>
              <a:t>Prikazivanje </a:t>
            </a:r>
            <a:r>
              <a:rPr lang="hr-HR" sz="2000" b="1" dirty="0">
                <a:effectLst/>
                <a:latin typeface="Arial" panose="020B0604020202020204" pitchFamily="34" charset="0"/>
                <a:ea typeface="Times New Roman" panose="02020603050405020304" pitchFamily="18" charset="0"/>
                <a:cs typeface="Arial" panose="020B0604020202020204" pitchFamily="34" charset="0"/>
              </a:rPr>
              <a:t>rezultata proračuna potresnog rizika </a:t>
            </a:r>
            <a:r>
              <a:rPr lang="hr-HR" sz="2000" dirty="0">
                <a:effectLst/>
                <a:latin typeface="Arial" panose="020B0604020202020204" pitchFamily="34" charset="0"/>
                <a:ea typeface="Times New Roman" panose="02020603050405020304" pitchFamily="18" charset="0"/>
                <a:cs typeface="Arial" panose="020B0604020202020204" pitchFamily="34" charset="0"/>
              </a:rPr>
              <a:t>na kartama.</a:t>
            </a:r>
          </a:p>
        </p:txBody>
      </p:sp>
      <p:sp>
        <p:nvSpPr>
          <p:cNvPr id="2" name="Title 1">
            <a:extLst>
              <a:ext uri="{FF2B5EF4-FFF2-40B4-BE49-F238E27FC236}">
                <a16:creationId xmlns:a16="http://schemas.microsoft.com/office/drawing/2014/main" id="{1F9043E5-96C9-5C9A-BF53-80E722DD1003}"/>
              </a:ext>
            </a:extLst>
          </p:cNvPr>
          <p:cNvSpPr txBox="1">
            <a:spLocks/>
          </p:cNvSpPr>
          <p:nvPr/>
        </p:nvSpPr>
        <p:spPr>
          <a:xfrm>
            <a:off x="516635" y="430198"/>
            <a:ext cx="11464349" cy="729736"/>
          </a:xfrm>
          <a:prstGeom prst="rect">
            <a:avLst/>
          </a:prstGeom>
        </p:spPr>
        <p:txBody>
          <a:bodyPr vert="horz" lIns="91440" tIns="45720" rIns="91440" bIns="45720" rtlCol="0" anchor="t" anchorCtr="0">
            <a:normAutofit/>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hr-HR" sz="3200" b="1" dirty="0">
                <a:latin typeface="Arial" panose="020B0604020202020204" pitchFamily="34" charset="0"/>
                <a:cs typeface="Arial" panose="020B0604020202020204" pitchFamily="34" charset="0"/>
              </a:rPr>
              <a:t>1. Uvod</a:t>
            </a:r>
            <a:endParaRPr lang="en-GB"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332683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516635" y="1253067"/>
            <a:ext cx="11082697" cy="5308600"/>
          </a:xfrm>
        </p:spPr>
        <p:txBody>
          <a:bodyPr>
            <a:normAutofit/>
          </a:bodyPr>
          <a:lstStyle/>
          <a:p>
            <a:pPr marL="0" indent="0" algn="just">
              <a:lnSpc>
                <a:spcPct val="124000"/>
              </a:lnSpc>
              <a:buNone/>
            </a:pPr>
            <a:r>
              <a:rPr lang="hr-HR" sz="2400" dirty="0">
                <a:latin typeface="Arial" panose="020B0604020202020204" pitchFamily="34" charset="0"/>
                <a:cs typeface="Arial" panose="020B0604020202020204" pitchFamily="34" charset="0"/>
              </a:rPr>
              <a:t>Prije samog postupka prikupljanja podataka potrebno je odlučiti:</a:t>
            </a:r>
          </a:p>
          <a:p>
            <a:pPr algn="just">
              <a:lnSpc>
                <a:spcPct val="124000"/>
              </a:lnSpc>
            </a:pPr>
            <a:r>
              <a:rPr lang="hr-HR" sz="2400" dirty="0">
                <a:latin typeface="Arial" panose="020B0604020202020204" pitchFamily="34" charset="0"/>
                <a:cs typeface="Arial" panose="020B0604020202020204" pitchFamily="34" charset="0"/>
              </a:rPr>
              <a:t>Koje je podatke potrebno prikupiti?</a:t>
            </a:r>
          </a:p>
          <a:p>
            <a:pPr algn="just">
              <a:lnSpc>
                <a:spcPct val="124000"/>
              </a:lnSpc>
            </a:pPr>
            <a:r>
              <a:rPr lang="hr-HR" sz="2400" dirty="0">
                <a:latin typeface="Arial" panose="020B0604020202020204" pitchFamily="34" charset="0"/>
                <a:cs typeface="Arial" panose="020B0604020202020204" pitchFamily="34" charset="0"/>
              </a:rPr>
              <a:t>Alat koji će se koristiti za prikupljanje podataka. (GIS)</a:t>
            </a:r>
          </a:p>
          <a:p>
            <a:pPr algn="just">
              <a:lnSpc>
                <a:spcPct val="124000"/>
              </a:lnSpc>
            </a:pPr>
            <a:r>
              <a:rPr lang="hr-HR" sz="2400" b="1" dirty="0">
                <a:latin typeface="Arial" panose="020B0604020202020204" pitchFamily="34" charset="0"/>
                <a:cs typeface="Arial" panose="020B0604020202020204" pitchFamily="34" charset="0"/>
              </a:rPr>
              <a:t>Kako će se podaci prikupljati?</a:t>
            </a:r>
            <a:r>
              <a:rPr lang="hr-HR" sz="2000" b="1" dirty="0">
                <a:latin typeface="Arial" panose="020B0604020202020204" pitchFamily="34" charset="0"/>
                <a:cs typeface="Arial" panose="020B0604020202020204" pitchFamily="34" charset="0"/>
              </a:rPr>
              <a:t> </a:t>
            </a:r>
          </a:p>
          <a:p>
            <a:pPr lvl="1" algn="just">
              <a:lnSpc>
                <a:spcPct val="124000"/>
              </a:lnSpc>
            </a:pPr>
            <a:r>
              <a:rPr lang="hr-HR" dirty="0">
                <a:latin typeface="Arial" panose="020B0604020202020204" pitchFamily="34" charset="0"/>
                <a:cs typeface="Arial" panose="020B0604020202020204" pitchFamily="34" charset="0"/>
              </a:rPr>
              <a:t>Na </a:t>
            </a:r>
            <a:r>
              <a:rPr lang="en-US" dirty="0" err="1">
                <a:latin typeface="Arial" panose="020B0604020202020204" pitchFamily="34" charset="0"/>
                <a:cs typeface="Arial" panose="020B0604020202020204" pitchFamily="34" charset="0"/>
              </a:rPr>
              <a:t>terenu</a:t>
            </a:r>
            <a:r>
              <a:rPr lang="en-US" dirty="0">
                <a:latin typeface="Arial" panose="020B0604020202020204" pitchFamily="34" charset="0"/>
                <a:cs typeface="Arial" panose="020B0604020202020204" pitchFamily="34" charset="0"/>
              </a:rPr>
              <a:t> i</a:t>
            </a:r>
            <a:r>
              <a:rPr lang="hr-HR" dirty="0">
                <a:latin typeface="Arial" panose="020B0604020202020204" pitchFamily="34" charset="0"/>
                <a:cs typeface="Arial" panose="020B0604020202020204" pitchFamily="34" charset="0"/>
              </a:rPr>
              <a:t> na računalima – tim stručnjaka.</a:t>
            </a:r>
            <a:endParaRPr lang="en-US" dirty="0">
              <a:latin typeface="Arial" panose="020B0604020202020204" pitchFamily="34" charset="0"/>
              <a:cs typeface="Arial" panose="020B0604020202020204" pitchFamily="34" charset="0"/>
            </a:endParaRPr>
          </a:p>
          <a:p>
            <a:pPr lvl="1" algn="just">
              <a:lnSpc>
                <a:spcPct val="124000"/>
              </a:lnSpc>
            </a:pPr>
            <a:r>
              <a:rPr lang="hr-HR" dirty="0">
                <a:latin typeface="Arial" panose="020B0604020202020204" pitchFamily="34" charset="0"/>
                <a:cs typeface="Arial" panose="020B0604020202020204" pitchFamily="34" charset="0"/>
              </a:rPr>
              <a:t>Da li postoje baze koje sadrže podatke korisne za popunjavanje baze ili koji bi se mogli iskoristiti za provjeru prikupljenih podataka? </a:t>
            </a:r>
          </a:p>
          <a:p>
            <a:pPr lvl="2" algn="just">
              <a:lnSpc>
                <a:spcPct val="124000"/>
              </a:lnSpc>
            </a:pPr>
            <a:r>
              <a:rPr lang="hr-HR" sz="2400" dirty="0">
                <a:latin typeface="Arial" panose="020B0604020202020204" pitchFamily="34" charset="0"/>
                <a:cs typeface="Arial" panose="020B0604020202020204" pitchFamily="34" charset="0"/>
              </a:rPr>
              <a:t>Tko posjeduje te podatke i kako doći do tih podataka?</a:t>
            </a:r>
          </a:p>
          <a:p>
            <a:pPr lvl="2" algn="just">
              <a:lnSpc>
                <a:spcPct val="124000"/>
              </a:lnSpc>
            </a:pPr>
            <a:endParaRPr lang="hr-HR" sz="2400" dirty="0">
              <a:latin typeface="Arial" panose="020B0604020202020204" pitchFamily="34" charset="0"/>
              <a:cs typeface="Arial" panose="020B0604020202020204" pitchFamily="34" charset="0"/>
            </a:endParaRPr>
          </a:p>
          <a:p>
            <a:pPr algn="just">
              <a:lnSpc>
                <a:spcPct val="124000"/>
              </a:lnSpc>
            </a:pPr>
            <a:endParaRPr lang="hr-HR" sz="32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A7C0668-6AB7-F3AB-D03B-13A0F6C241E6}"/>
              </a:ext>
            </a:extLst>
          </p:cNvPr>
          <p:cNvSpPr txBox="1">
            <a:spLocks/>
          </p:cNvSpPr>
          <p:nvPr/>
        </p:nvSpPr>
        <p:spPr>
          <a:xfrm>
            <a:off x="516635" y="430197"/>
            <a:ext cx="10439231"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1. Uvod</a:t>
            </a:r>
            <a:endParaRPr lang="en-GB"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022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6" y="1874520"/>
            <a:ext cx="4814872" cy="4343400"/>
          </a:xfrm>
        </p:spPr>
        <p:txBody>
          <a:bodyPr anchor="t">
            <a:normAutofit/>
          </a:bodyPr>
          <a:lstStyle/>
          <a:p>
            <a:pPr>
              <a:lnSpc>
                <a:spcPct val="112000"/>
              </a:lnSpc>
            </a:pPr>
            <a:r>
              <a:rPr lang="hr-HR" sz="2400" dirty="0">
                <a:latin typeface="Arial" panose="020B0604020202020204" pitchFamily="34" charset="0"/>
                <a:cs typeface="Arial" panose="020B0604020202020204" pitchFamily="34" charset="0"/>
              </a:rPr>
              <a:t>Baza podataka je tablica.</a:t>
            </a:r>
          </a:p>
          <a:p>
            <a:pPr>
              <a:lnSpc>
                <a:spcPct val="112000"/>
              </a:lnSpc>
            </a:pPr>
            <a:r>
              <a:rPr lang="hr-HR" sz="2400" dirty="0">
                <a:latin typeface="Arial" panose="020B0604020202020204" pitchFamily="34" charset="0"/>
                <a:cs typeface="Arial" panose="020B0604020202020204" pitchFamily="34" charset="0"/>
              </a:rPr>
              <a:t>Svaki </a:t>
            </a:r>
            <a:r>
              <a:rPr lang="hr-HR" sz="2400" b="1" dirty="0">
                <a:latin typeface="Arial" panose="020B0604020202020204" pitchFamily="34" charset="0"/>
                <a:cs typeface="Arial" panose="020B0604020202020204" pitchFamily="34" charset="0"/>
              </a:rPr>
              <a:t>red </a:t>
            </a:r>
            <a:r>
              <a:rPr lang="hr-HR" sz="2400" dirty="0">
                <a:latin typeface="Arial" panose="020B0604020202020204" pitchFamily="34" charset="0"/>
                <a:cs typeface="Arial" panose="020B0604020202020204" pitchFamily="34" charset="0"/>
              </a:rPr>
              <a:t>tablice predstavlja neki objekt (entitet) - pojedinu zgradu </a:t>
            </a:r>
          </a:p>
          <a:p>
            <a:pPr lvl="1">
              <a:lnSpc>
                <a:spcPct val="112000"/>
              </a:lnSpc>
            </a:pPr>
            <a:r>
              <a:rPr lang="hr-HR" sz="2000" dirty="0">
                <a:latin typeface="Arial" panose="020B0604020202020204" pitchFamily="34" charset="0"/>
                <a:cs typeface="Arial" panose="020B0604020202020204" pitchFamily="34" charset="0"/>
              </a:rPr>
              <a:t>baza Grada Zagreba sadrži </a:t>
            </a:r>
            <a:br>
              <a:rPr lang="hr-HR" sz="2000" dirty="0">
                <a:latin typeface="Arial" panose="020B0604020202020204" pitchFamily="34" charset="0"/>
                <a:cs typeface="Arial" panose="020B0604020202020204" pitchFamily="34" charset="0"/>
              </a:rPr>
            </a:br>
            <a:r>
              <a:rPr lang="hr-HR" sz="2000" dirty="0">
                <a:latin typeface="Arial" panose="020B0604020202020204" pitchFamily="34" charset="0"/>
                <a:cs typeface="Arial" panose="020B0604020202020204" pitchFamily="34" charset="0"/>
              </a:rPr>
              <a:t>cca 325 000 zgrada</a:t>
            </a:r>
          </a:p>
          <a:p>
            <a:pPr>
              <a:lnSpc>
                <a:spcPct val="112000"/>
              </a:lnSpc>
            </a:pPr>
            <a:r>
              <a:rPr lang="hr-HR" sz="2400" b="1" dirty="0">
                <a:latin typeface="Arial" panose="020B0604020202020204" pitchFamily="34" charset="0"/>
                <a:cs typeface="Arial" panose="020B0604020202020204" pitchFamily="34" charset="0"/>
              </a:rPr>
              <a:t>Stupci </a:t>
            </a:r>
            <a:r>
              <a:rPr lang="hr-HR" sz="2400" dirty="0">
                <a:latin typeface="Arial" panose="020B0604020202020204" pitchFamily="34" charset="0"/>
                <a:cs typeface="Arial" panose="020B0604020202020204" pitchFamily="34" charset="0"/>
              </a:rPr>
              <a:t>sadrže atributne vrijednosti, odnosno, podatke o zgradama</a:t>
            </a:r>
          </a:p>
          <a:p>
            <a:pPr>
              <a:lnSpc>
                <a:spcPct val="112000"/>
              </a:lnSpc>
            </a:pPr>
            <a:endParaRPr lang="hr-HR" sz="1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2F57242-EB6B-4BFC-A613-9E16B033AEF3}"/>
              </a:ext>
            </a:extLst>
          </p:cNvPr>
          <p:cNvSpPr txBox="1"/>
          <p:nvPr/>
        </p:nvSpPr>
        <p:spPr>
          <a:xfrm>
            <a:off x="5228812" y="1434088"/>
            <a:ext cx="7153257" cy="338554"/>
          </a:xfrm>
          <a:prstGeom prst="rect">
            <a:avLst/>
          </a:prstGeom>
          <a:noFill/>
        </p:spPr>
        <p:txBody>
          <a:bodyPr wrap="square" rtlCol="0">
            <a:spAutoFit/>
          </a:bodyPr>
          <a:lstStyle/>
          <a:p>
            <a:r>
              <a:rPr lang="hr-HR" sz="1600" dirty="0">
                <a:latin typeface="Arial" panose="020B0604020202020204" pitchFamily="34" charset="0"/>
                <a:cs typeface="Arial" panose="020B0604020202020204" pitchFamily="34" charset="0"/>
              </a:rPr>
              <a:t>Dio baze podataka o konstrukcijskim svojstvima zgrada u tabličnom obliku:</a:t>
            </a:r>
            <a:endParaRPr lang="en-US" sz="1600"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1D7400F0-7F36-0E22-39B5-AC6BF831A53A}"/>
              </a:ext>
            </a:extLst>
          </p:cNvPr>
          <p:cNvSpPr txBox="1">
            <a:spLocks/>
          </p:cNvSpPr>
          <p:nvPr/>
        </p:nvSpPr>
        <p:spPr>
          <a:xfrm>
            <a:off x="516635" y="430197"/>
            <a:ext cx="11417350"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2. Kreiranje modela baze podataka</a:t>
            </a:r>
          </a:p>
          <a:p>
            <a:endParaRPr lang="en-GB" sz="3200" b="1" dirty="0">
              <a:latin typeface="Arial" panose="020B0604020202020204" pitchFamily="34" charset="0"/>
              <a:cs typeface="Arial" panose="020B0604020202020204" pitchFamily="34" charset="0"/>
            </a:endParaRPr>
          </a:p>
        </p:txBody>
      </p:sp>
      <p:pic>
        <p:nvPicPr>
          <p:cNvPr id="5" name="20231219_203740">
            <a:hlinkClick r:id="" action="ppaction://media"/>
            <a:extLst>
              <a:ext uri="{FF2B5EF4-FFF2-40B4-BE49-F238E27FC236}">
                <a16:creationId xmlns:a16="http://schemas.microsoft.com/office/drawing/2014/main" id="{F3637AFC-0000-3FA1-1C67-795C32B15DAE}"/>
              </a:ext>
            </a:extLst>
          </p:cNvPr>
          <p:cNvPicPr>
            <a:picLocks noChangeAspect="1"/>
          </p:cNvPicPr>
          <p:nvPr>
            <a:videoFile r:link="rId2"/>
            <p:extLst>
              <p:ext uri="{DAA4B4D4-6D71-4841-9C94-3DE7FCFB9230}">
                <p14:media xmlns:p14="http://schemas.microsoft.com/office/powerpoint/2010/main" r:embed="rId3">
                  <p14:trim st="2120"/>
                </p14:media>
              </p:ext>
            </p:extLst>
          </p:nvPr>
        </p:nvPicPr>
        <p:blipFill>
          <a:blip r:embed="rId6"/>
          <a:stretch>
            <a:fillRect/>
          </a:stretch>
        </p:blipFill>
        <p:spPr>
          <a:xfrm>
            <a:off x="5445807" y="1806601"/>
            <a:ext cx="6719269" cy="3943919"/>
          </a:xfrm>
          <a:prstGeom prst="rect">
            <a:avLst/>
          </a:prstGeom>
        </p:spPr>
      </p:pic>
      <p:sp>
        <p:nvSpPr>
          <p:cNvPr id="4" name="Rectangle 3">
            <a:extLst>
              <a:ext uri="{FF2B5EF4-FFF2-40B4-BE49-F238E27FC236}">
                <a16:creationId xmlns:a16="http://schemas.microsoft.com/office/drawing/2014/main" id="{640CB288-F885-447A-B804-A9B7C78862EB}"/>
              </a:ext>
            </a:extLst>
          </p:cNvPr>
          <p:cNvSpPr/>
          <p:nvPr/>
        </p:nvSpPr>
        <p:spPr>
          <a:xfrm>
            <a:off x="5445807" y="2667000"/>
            <a:ext cx="6719269" cy="146538"/>
          </a:xfrm>
          <a:prstGeom prst="rect">
            <a:avLst/>
          </a:prstGeom>
          <a:solidFill>
            <a:srgbClr val="B4C7E7">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BF15552-3519-45A3-824E-4D55C70A4928}"/>
              </a:ext>
            </a:extLst>
          </p:cNvPr>
          <p:cNvSpPr/>
          <p:nvPr/>
        </p:nvSpPr>
        <p:spPr>
          <a:xfrm>
            <a:off x="10328031" y="1784602"/>
            <a:ext cx="539262" cy="3965918"/>
          </a:xfrm>
          <a:prstGeom prst="rect">
            <a:avLst/>
          </a:prstGeom>
          <a:solidFill>
            <a:schemeClr val="accent4">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303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160" fill="hold"/>
                                        <p:tgtEl>
                                          <p:spTgt spid="5"/>
                                        </p:tgtEl>
                                      </p:cBhvr>
                                    </p:cmd>
                                  </p:childTnLst>
                                </p:cTn>
                              </p:par>
                              <p:par>
                                <p:cTn id="17" presetID="1" presetClass="exit"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animBg="1"/>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423318" cy="1154765"/>
          </a:xfrm>
          <a:prstGeom prst="rect">
            <a:avLst/>
          </a:prstGeom>
        </p:spPr>
        <p:txBody>
          <a:bodyPr vert="horz" lIns="91440" tIns="45720" rIns="91440" bIns="45720" rtlCol="0" anchor="t" anchorCtr="0">
            <a:normAutofit/>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hr-HR" dirty="0"/>
              <a:t>2. </a:t>
            </a:r>
            <a:r>
              <a:rPr lang="hr-HR" dirty="0">
                <a:latin typeface="Arial" panose="020B0604020202020204" pitchFamily="34" charset="0"/>
                <a:cs typeface="Arial" panose="020B0604020202020204" pitchFamily="34" charset="0"/>
              </a:rPr>
              <a:t>Kreiranje modela baze podataka</a:t>
            </a:r>
          </a:p>
          <a:p>
            <a:endParaRPr lang="en-GB" dirty="0"/>
          </a:p>
        </p:txBody>
      </p:sp>
      <p:sp>
        <p:nvSpPr>
          <p:cNvPr id="5" name="Content Placeholder 8">
            <a:extLst>
              <a:ext uri="{FF2B5EF4-FFF2-40B4-BE49-F238E27FC236}">
                <a16:creationId xmlns:a16="http://schemas.microsoft.com/office/drawing/2014/main" id="{A1726574-0BCD-C91F-9164-1F53269564A5}"/>
              </a:ext>
            </a:extLst>
          </p:cNvPr>
          <p:cNvSpPr>
            <a:spLocks noGrp="1"/>
          </p:cNvSpPr>
          <p:nvPr>
            <p:ph idx="1"/>
          </p:nvPr>
        </p:nvSpPr>
        <p:spPr>
          <a:xfrm>
            <a:off x="635000" y="1584962"/>
            <a:ext cx="11040364" cy="4343400"/>
          </a:xfrm>
        </p:spPr>
        <p:txBody>
          <a:bodyPr anchor="t">
            <a:normAutofit/>
          </a:bodyPr>
          <a:lstStyle/>
          <a:p>
            <a:pPr>
              <a:lnSpc>
                <a:spcPct val="114000"/>
              </a:lnSpc>
            </a:pPr>
            <a:r>
              <a:rPr lang="hr-HR" b="1" dirty="0">
                <a:solidFill>
                  <a:srgbClr val="0070C0"/>
                </a:solidFill>
                <a:latin typeface="Arial" panose="020B0604020202020204" pitchFamily="34" charset="0"/>
                <a:cs typeface="Arial" panose="020B0604020202020204" pitchFamily="34" charset="0"/>
              </a:rPr>
              <a:t>Iz baze podataka izrađuju se modeli izloženosti:</a:t>
            </a:r>
          </a:p>
          <a:p>
            <a:pPr lvl="1">
              <a:lnSpc>
                <a:spcPct val="114000"/>
              </a:lnSpc>
            </a:pPr>
            <a:r>
              <a:rPr lang="hr-HR" dirty="0">
                <a:latin typeface="Arial" panose="020B0604020202020204" pitchFamily="34" charset="0"/>
                <a:cs typeface="Arial" panose="020B0604020202020204" pitchFamily="34" charset="0"/>
              </a:rPr>
              <a:t>Sadrži podatke o konstrukcijskim svojstvima zgrada, korisnicima zgrada, a koji su ključni za provedbu procjene potresnog rizika:</a:t>
            </a:r>
          </a:p>
          <a:p>
            <a:pPr lvl="2">
              <a:lnSpc>
                <a:spcPct val="114000"/>
              </a:lnSpc>
            </a:pPr>
            <a:r>
              <a:rPr lang="hr-HR" sz="2400" dirty="0">
                <a:latin typeface="Arial" panose="020B0604020202020204" pitchFamily="34" charset="0"/>
                <a:cs typeface="Arial" panose="020B0604020202020204" pitchFamily="34" charset="0"/>
              </a:rPr>
              <a:t>Konstrukcijska svojstva: materijal i tip konstrukcije zgrade, godina izgradnje, </a:t>
            </a:r>
            <a:r>
              <a:rPr lang="hr-HR" sz="2400" dirty="0" err="1">
                <a:latin typeface="Arial" panose="020B0604020202020204" pitchFamily="34" charset="0"/>
                <a:cs typeface="Arial" panose="020B0604020202020204" pitchFamily="34" charset="0"/>
              </a:rPr>
              <a:t>katnost</a:t>
            </a:r>
            <a:r>
              <a:rPr lang="hr-HR" sz="2400" dirty="0">
                <a:latin typeface="Arial" panose="020B0604020202020204" pitchFamily="34" charset="0"/>
                <a:cs typeface="Arial" panose="020B0604020202020204" pitchFamily="34" charset="0"/>
              </a:rPr>
              <a:t>, namjena zgrade (stambena, obrazovna, poslovna itd.), razina duktilnosti konstrukcije itd.</a:t>
            </a:r>
          </a:p>
          <a:p>
            <a:pPr lvl="1">
              <a:lnSpc>
                <a:spcPct val="114000"/>
              </a:lnSpc>
              <a:spcBef>
                <a:spcPts val="1200"/>
              </a:spcBef>
            </a:pPr>
            <a:r>
              <a:rPr lang="hr-HR" dirty="0">
                <a:solidFill>
                  <a:srgbClr val="C00000"/>
                </a:solidFill>
                <a:latin typeface="Arial" panose="020B0604020202020204" pitchFamily="34" charset="0"/>
                <a:cs typeface="Arial" panose="020B0604020202020204" pitchFamily="34" charset="0"/>
              </a:rPr>
              <a:t>O kvaliteti podataka iz modela izloženosti uvelike ovisi i razina kvalitete rezultata proračuna potresnog rizika za promatrano područje.</a:t>
            </a:r>
          </a:p>
          <a:p>
            <a:pPr lvl="1"/>
            <a:endParaRPr lang="hr-H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74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1"/>
            <a:ext cx="5759355" cy="5155807"/>
          </a:xfrm>
        </p:spPr>
        <p:txBody>
          <a:bodyPr anchor="t">
            <a:normAutofit/>
          </a:bodyPr>
          <a:lstStyle/>
          <a:p>
            <a:pPr algn="just">
              <a:lnSpc>
                <a:spcPct val="100000"/>
              </a:lnSpc>
            </a:pPr>
            <a:r>
              <a:rPr lang="hr-HR" sz="2400" b="1" dirty="0">
                <a:solidFill>
                  <a:srgbClr val="000000"/>
                </a:solidFill>
                <a:latin typeface="Arial" panose="020B0604020202020204" pitchFamily="34" charset="0"/>
                <a:cs typeface="Arial" panose="020B0604020202020204" pitchFamily="34" charset="0"/>
              </a:rPr>
              <a:t>B</a:t>
            </a:r>
            <a:r>
              <a:rPr lang="hr-HR" sz="2400" b="1" i="0" u="none" strike="noStrike" baseline="0" dirty="0">
                <a:solidFill>
                  <a:srgbClr val="000000"/>
                </a:solidFill>
                <a:latin typeface="Arial" panose="020B0604020202020204" pitchFamily="34" charset="0"/>
                <a:cs typeface="Arial" panose="020B0604020202020204" pitchFamily="34" charset="0"/>
              </a:rPr>
              <a:t>azom podataka kreirana je u</a:t>
            </a:r>
            <a:r>
              <a:rPr lang="hr-HR" sz="2400" b="0" i="0" u="none" strike="noStrike" baseline="0" dirty="0">
                <a:solidFill>
                  <a:srgbClr val="000000"/>
                </a:solidFill>
                <a:latin typeface="Arial" panose="020B0604020202020204" pitchFamily="34" charset="0"/>
                <a:cs typeface="Arial" panose="020B0604020202020204" pitchFamily="34" charset="0"/>
              </a:rPr>
              <a:t> koordinaciji s tvrtkom </a:t>
            </a:r>
            <a:r>
              <a:rPr lang="hr-HR" sz="2400" b="0" i="0" u="none" strike="noStrike" baseline="0" dirty="0" err="1">
                <a:solidFill>
                  <a:srgbClr val="000000"/>
                </a:solidFill>
                <a:latin typeface="Arial" panose="020B0604020202020204" pitchFamily="34" charset="0"/>
                <a:cs typeface="Arial" panose="020B0604020202020204" pitchFamily="34" charset="0"/>
              </a:rPr>
              <a:t>GDi</a:t>
            </a:r>
            <a:r>
              <a:rPr lang="hr-HR" sz="2400" b="0" i="0" u="none" strike="noStrike" baseline="0" dirty="0">
                <a:solidFill>
                  <a:srgbClr val="000000"/>
                </a:solidFill>
                <a:latin typeface="Arial" panose="020B0604020202020204" pitchFamily="34" charset="0"/>
                <a:cs typeface="Arial" panose="020B0604020202020204" pitchFamily="34" charset="0"/>
              </a:rPr>
              <a:t> d.o.o., koja je u projektu  zadužena za programska rješenja i za izradu modela baze podataka za potrebe ovog projekta. </a:t>
            </a:r>
          </a:p>
          <a:p>
            <a:pPr algn="just">
              <a:lnSpc>
                <a:spcPct val="100000"/>
              </a:lnSpc>
            </a:pPr>
            <a:r>
              <a:rPr lang="hr-HR" sz="2400" b="0" i="0" u="none" strike="noStrike" baseline="0" dirty="0">
                <a:solidFill>
                  <a:srgbClr val="000000"/>
                </a:solidFill>
                <a:latin typeface="Arial" panose="020B0604020202020204" pitchFamily="34" charset="0"/>
                <a:cs typeface="Arial" panose="020B0604020202020204" pitchFamily="34" charset="0"/>
              </a:rPr>
              <a:t>Kreiranje takve baze podataka je ključno jer prije početka ovog projekta </a:t>
            </a:r>
            <a:r>
              <a:rPr lang="hr-HR" sz="2400" b="1" i="0" u="none" strike="noStrike" baseline="0" dirty="0">
                <a:solidFill>
                  <a:srgbClr val="000000"/>
                </a:solidFill>
                <a:latin typeface="Arial" panose="020B0604020202020204" pitchFamily="34" charset="0"/>
                <a:cs typeface="Arial" panose="020B0604020202020204" pitchFamily="34" charset="0"/>
              </a:rPr>
              <a:t>nije postojala kvalitetna početna podloga (sloj).</a:t>
            </a:r>
          </a:p>
          <a:p>
            <a:pPr algn="just">
              <a:lnSpc>
                <a:spcPct val="100000"/>
              </a:lnSpc>
            </a:pPr>
            <a:r>
              <a:rPr lang="hr-HR" sz="2400" dirty="0">
                <a:solidFill>
                  <a:srgbClr val="000000"/>
                </a:solidFill>
                <a:latin typeface="Arial" panose="020B0604020202020204" pitchFamily="34" charset="0"/>
                <a:cs typeface="Arial" panose="020B0604020202020204" pitchFamily="34" charset="0"/>
              </a:rPr>
              <a:t>Online upitnik kroz </a:t>
            </a:r>
            <a:r>
              <a:rPr lang="hr-HR" sz="2400" dirty="0" err="1">
                <a:solidFill>
                  <a:srgbClr val="000000"/>
                </a:solidFill>
                <a:latin typeface="Arial" panose="020B0604020202020204" pitchFamily="34" charset="0"/>
                <a:cs typeface="Arial" panose="020B0604020202020204" pitchFamily="34" charset="0"/>
              </a:rPr>
              <a:t>ArcGIS</a:t>
            </a:r>
            <a:r>
              <a:rPr lang="hr-HR" sz="2400" dirty="0">
                <a:solidFill>
                  <a:srgbClr val="000000"/>
                </a:solidFill>
                <a:latin typeface="Arial" panose="020B0604020202020204" pitchFamily="34" charset="0"/>
                <a:cs typeface="Arial" panose="020B0604020202020204" pitchFamily="34" charset="0"/>
              </a:rPr>
              <a:t> </a:t>
            </a:r>
            <a:r>
              <a:rPr lang="hr-HR" sz="2400" dirty="0" err="1">
                <a:solidFill>
                  <a:srgbClr val="000000"/>
                </a:solidFill>
                <a:latin typeface="Arial" panose="020B0604020202020204" pitchFamily="34" charset="0"/>
                <a:cs typeface="Arial" panose="020B0604020202020204" pitchFamily="34" charset="0"/>
              </a:rPr>
              <a:t>Survey123</a:t>
            </a:r>
            <a:r>
              <a:rPr lang="hr-HR" sz="2400" dirty="0">
                <a:solidFill>
                  <a:srgbClr val="000000"/>
                </a:solidFill>
                <a:latin typeface="Arial" panose="020B0604020202020204" pitchFamily="34" charset="0"/>
                <a:cs typeface="Arial" panose="020B0604020202020204" pitchFamily="34" charset="0"/>
              </a:rPr>
              <a:t> aplikaciju</a:t>
            </a:r>
            <a:endParaRPr lang="hr-HR" sz="2400" i="0" u="none" strike="noStrike" baseline="0" dirty="0">
              <a:solidFill>
                <a:srgbClr val="000000"/>
              </a:solidFill>
              <a:latin typeface="Arial" panose="020B0604020202020204" pitchFamily="34" charset="0"/>
              <a:cs typeface="Arial" panose="020B0604020202020204" pitchFamily="34" charset="0"/>
            </a:endParaRPr>
          </a:p>
          <a:p>
            <a:pPr algn="just">
              <a:lnSpc>
                <a:spcPct val="100000"/>
              </a:lnSpc>
            </a:pPr>
            <a:endParaRPr lang="hr-HR" sz="2400" b="1" dirty="0">
              <a:solidFill>
                <a:srgbClr val="000000"/>
              </a:solidFill>
              <a:latin typeface="Arial" panose="020B0604020202020204" pitchFamily="34" charset="0"/>
              <a:cs typeface="Arial" panose="020B0604020202020204" pitchFamily="34" charset="0"/>
            </a:endParaRPr>
          </a:p>
          <a:p>
            <a:pPr algn="just"/>
            <a:endParaRPr lang="hr-HR" sz="2400" b="1" dirty="0">
              <a:solidFill>
                <a:srgbClr val="000000"/>
              </a:solidFill>
              <a:latin typeface="Arial" panose="020B0604020202020204" pitchFamily="34" charset="0"/>
              <a:cs typeface="Arial" panose="020B0604020202020204" pitchFamily="34" charset="0"/>
            </a:endParaRPr>
          </a:p>
          <a:p>
            <a:pPr algn="just"/>
            <a:endParaRPr lang="hr-HR" sz="2400"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1D7400F0-7F36-0E22-39B5-AC6BF831A53A}"/>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000" b="1" dirty="0">
                <a:latin typeface="Arial" panose="020B0604020202020204" pitchFamily="34" charset="0"/>
                <a:cs typeface="Arial" panose="020B0604020202020204" pitchFamily="34" charset="0"/>
              </a:rPr>
              <a:t>2. Kreiranje modela baze </a:t>
            </a:r>
          </a:p>
          <a:p>
            <a:r>
              <a:rPr lang="hr-HR" sz="3000" b="1" dirty="0">
                <a:latin typeface="Arial" panose="020B0604020202020204" pitchFamily="34" charset="0"/>
                <a:cs typeface="Arial" panose="020B0604020202020204" pitchFamily="34" charset="0"/>
              </a:rPr>
              <a:t>    podataka</a:t>
            </a:r>
          </a:p>
          <a:p>
            <a:endParaRPr lang="en-GB" sz="3200" b="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735E127-9758-EA10-7C5F-833F11323F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41605" y="58615"/>
            <a:ext cx="5474195" cy="6734908"/>
          </a:xfrm>
          <a:prstGeom prst="rect">
            <a:avLst/>
          </a:prstGeom>
          <a:ln>
            <a:solidFill>
              <a:schemeClr val="tx1"/>
            </a:solidFill>
          </a:ln>
        </p:spPr>
      </p:pic>
    </p:spTree>
    <p:custDataLst>
      <p:tags r:id="rId1"/>
    </p:custDataLst>
    <p:extLst>
      <p:ext uri="{BB962C8B-B14F-4D97-AF65-F5344CB8AC3E}">
        <p14:creationId xmlns:p14="http://schemas.microsoft.com/office/powerpoint/2010/main" val="3133287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1"/>
            <a:ext cx="5759355" cy="5155807"/>
          </a:xfrm>
        </p:spPr>
        <p:txBody>
          <a:bodyPr anchor="t">
            <a:normAutofit fontScale="92500" lnSpcReduction="20000"/>
          </a:bodyPr>
          <a:lstStyle/>
          <a:p>
            <a:pPr algn="just">
              <a:lnSpc>
                <a:spcPct val="100000"/>
              </a:lnSpc>
            </a:pPr>
            <a:r>
              <a:rPr lang="hr-HR" sz="2400" dirty="0">
                <a:solidFill>
                  <a:srgbClr val="000000"/>
                </a:solidFill>
                <a:latin typeface="Arial" panose="020B0604020202020204" pitchFamily="34" charset="0"/>
                <a:cs typeface="Arial" panose="020B0604020202020204" pitchFamily="34" charset="0"/>
              </a:rPr>
              <a:t>Model se sastoji </a:t>
            </a:r>
            <a:r>
              <a:rPr lang="hr-HR" sz="2400" b="1" dirty="0">
                <a:solidFill>
                  <a:srgbClr val="000000"/>
                </a:solidFill>
                <a:latin typeface="Arial" panose="020B0604020202020204" pitchFamily="34" charset="0"/>
                <a:cs typeface="Arial" panose="020B0604020202020204" pitchFamily="34" charset="0"/>
              </a:rPr>
              <a:t>16 glavnih sekcija</a:t>
            </a:r>
          </a:p>
          <a:p>
            <a:pPr marL="0" indent="0" algn="just">
              <a:lnSpc>
                <a:spcPct val="100000"/>
              </a:lnSpc>
              <a:buNone/>
            </a:pPr>
            <a:endParaRPr lang="hr-HR" sz="2400" i="0" u="none" strike="noStrike" baseline="0" dirty="0">
              <a:solidFill>
                <a:srgbClr val="000000"/>
              </a:solidFill>
              <a:latin typeface="Arial" panose="020B0604020202020204" pitchFamily="34" charset="0"/>
              <a:cs typeface="Arial" panose="020B0604020202020204" pitchFamily="34" charset="0"/>
            </a:endParaRPr>
          </a:p>
          <a:p>
            <a:pPr algn="just">
              <a:lnSpc>
                <a:spcPct val="100000"/>
              </a:lnSpc>
            </a:pPr>
            <a:r>
              <a:rPr lang="hr-HR" sz="2400" i="0" u="none" strike="noStrike" baseline="0" dirty="0">
                <a:solidFill>
                  <a:srgbClr val="000000"/>
                </a:solidFill>
                <a:latin typeface="Arial" panose="020B0604020202020204" pitchFamily="34" charset="0"/>
                <a:cs typeface="Arial" panose="020B0604020202020204" pitchFamily="34" charset="0"/>
              </a:rPr>
              <a:t>35 atributa iz natječajne dokumentacija (plavo)</a:t>
            </a:r>
          </a:p>
          <a:p>
            <a:pPr marL="0" indent="0" algn="just">
              <a:lnSpc>
                <a:spcPct val="100000"/>
              </a:lnSpc>
              <a:buNone/>
            </a:pPr>
            <a:r>
              <a:rPr lang="hr-HR" sz="2400" b="1" dirty="0">
                <a:solidFill>
                  <a:srgbClr val="000000"/>
                </a:solidFill>
                <a:latin typeface="Arial" panose="020B0604020202020204" pitchFamily="34" charset="0"/>
                <a:cs typeface="Arial" panose="020B0604020202020204" pitchFamily="34" charset="0"/>
              </a:rPr>
              <a:t>	+</a:t>
            </a:r>
          </a:p>
          <a:p>
            <a:pPr algn="just">
              <a:lnSpc>
                <a:spcPct val="100000"/>
              </a:lnSpc>
            </a:pPr>
            <a:r>
              <a:rPr lang="hr-HR" sz="2400" dirty="0">
                <a:solidFill>
                  <a:srgbClr val="000000"/>
                </a:solidFill>
                <a:latin typeface="Arial" panose="020B0604020202020204" pitchFamily="34" charset="0"/>
                <a:cs typeface="Arial" panose="020B0604020202020204" pitchFamily="34" charset="0"/>
              </a:rPr>
              <a:t>Atributi za GEM/</a:t>
            </a:r>
            <a:r>
              <a:rPr lang="hr-HR" sz="2400" dirty="0" err="1">
                <a:solidFill>
                  <a:srgbClr val="000000"/>
                </a:solidFill>
                <a:latin typeface="Arial" panose="020B0604020202020204" pitchFamily="34" charset="0"/>
                <a:cs typeface="Arial" panose="020B0604020202020204" pitchFamily="34" charset="0"/>
              </a:rPr>
              <a:t>GED4ALL</a:t>
            </a:r>
            <a:r>
              <a:rPr lang="hr-HR" sz="2400" dirty="0">
                <a:solidFill>
                  <a:srgbClr val="000000"/>
                </a:solidFill>
                <a:latin typeface="Arial" panose="020B0604020202020204" pitchFamily="34" charset="0"/>
                <a:cs typeface="Arial" panose="020B0604020202020204" pitchFamily="34" charset="0"/>
              </a:rPr>
              <a:t> taksonomiju</a:t>
            </a:r>
          </a:p>
          <a:p>
            <a:pPr algn="just">
              <a:lnSpc>
                <a:spcPct val="100000"/>
              </a:lnSpc>
            </a:pPr>
            <a:r>
              <a:rPr lang="hr-HR" sz="2400" dirty="0">
                <a:solidFill>
                  <a:srgbClr val="000000"/>
                </a:solidFill>
                <a:latin typeface="Arial" panose="020B0604020202020204" pitchFamily="34" charset="0"/>
                <a:cs typeface="Arial" panose="020B0604020202020204" pitchFamily="34" charset="0"/>
              </a:rPr>
              <a:t>Svaki atribut i domena opisani su šifrom iz GEM taksonomije:</a:t>
            </a:r>
          </a:p>
          <a:p>
            <a:pPr marL="0" indent="0" algn="just">
              <a:lnSpc>
                <a:spcPct val="100000"/>
              </a:lnSpc>
              <a:buNone/>
            </a:pPr>
            <a:r>
              <a:rPr lang="hr-HR" sz="1900" i="1" dirty="0" err="1">
                <a:solidFill>
                  <a:srgbClr val="000000"/>
                </a:solidFill>
                <a:latin typeface="Arial" panose="020B0604020202020204" pitchFamily="34" charset="0"/>
                <a:cs typeface="Arial" panose="020B0604020202020204" pitchFamily="34" charset="0"/>
              </a:rPr>
              <a:t>MUR+CLBRS+MOL</a:t>
            </a:r>
            <a:r>
              <a:rPr lang="hr-HR" sz="1900" i="1" dirty="0">
                <a:solidFill>
                  <a:srgbClr val="000000"/>
                </a:solidFill>
                <a:latin typeface="Arial" panose="020B0604020202020204" pitchFamily="34" charset="0"/>
                <a:cs typeface="Arial" panose="020B0604020202020204" pitchFamily="34" charset="0"/>
              </a:rPr>
              <a:t>/</a:t>
            </a:r>
            <a:r>
              <a:rPr lang="hr-HR" sz="1900" i="1" dirty="0" err="1">
                <a:solidFill>
                  <a:srgbClr val="000000"/>
                </a:solidFill>
                <a:latin typeface="Arial" panose="020B0604020202020204" pitchFamily="34" charset="0"/>
                <a:cs typeface="Arial" panose="020B0604020202020204" pitchFamily="34" charset="0"/>
              </a:rPr>
              <a:t>LWAL+DNO+CDL</a:t>
            </a:r>
            <a:r>
              <a:rPr lang="hr-HR" sz="1900" i="1" dirty="0">
                <a:solidFill>
                  <a:srgbClr val="000000"/>
                </a:solidFill>
                <a:latin typeface="Arial" panose="020B0604020202020204" pitchFamily="34" charset="0"/>
                <a:cs typeface="Arial" panose="020B0604020202020204" pitchFamily="34" charset="0"/>
              </a:rPr>
              <a:t>/</a:t>
            </a:r>
            <a:r>
              <a:rPr lang="hr-HR" sz="1900" i="1" dirty="0" err="1">
                <a:solidFill>
                  <a:srgbClr val="000000"/>
                </a:solidFill>
                <a:latin typeface="Arial" panose="020B0604020202020204" pitchFamily="34" charset="0"/>
                <a:cs typeface="Arial" panose="020B0604020202020204" pitchFamily="34" charset="0"/>
              </a:rPr>
              <a:t>H:1</a:t>
            </a:r>
            <a:r>
              <a:rPr lang="hr-HR" sz="1900" i="1" dirty="0">
                <a:solidFill>
                  <a:srgbClr val="000000"/>
                </a:solidFill>
                <a:latin typeface="Arial" panose="020B0604020202020204" pitchFamily="34" charset="0"/>
                <a:cs typeface="Arial" panose="020B0604020202020204" pitchFamily="34" charset="0"/>
              </a:rPr>
              <a:t>/</a:t>
            </a:r>
            <a:r>
              <a:rPr lang="hr-HR" sz="1900" i="1" dirty="0" err="1">
                <a:solidFill>
                  <a:srgbClr val="000000"/>
                </a:solidFill>
                <a:latin typeface="Arial" panose="020B0604020202020204" pitchFamily="34" charset="0"/>
                <a:cs typeface="Arial" panose="020B0604020202020204" pitchFamily="34" charset="0"/>
              </a:rPr>
              <a:t>YBET:1945_1964</a:t>
            </a:r>
            <a:r>
              <a:rPr lang="hr-HR" sz="1900" i="1" dirty="0">
                <a:solidFill>
                  <a:srgbClr val="000000"/>
                </a:solidFill>
                <a:latin typeface="Arial" panose="020B0604020202020204" pitchFamily="34" charset="0"/>
                <a:cs typeface="Arial" panose="020B0604020202020204" pitchFamily="34" charset="0"/>
              </a:rPr>
              <a:t>/0/</a:t>
            </a:r>
            <a:r>
              <a:rPr lang="hr-HR" sz="1900" i="1" dirty="0" err="1">
                <a:solidFill>
                  <a:srgbClr val="000000"/>
                </a:solidFill>
                <a:latin typeface="Arial" panose="020B0604020202020204" pitchFamily="34" charset="0"/>
                <a:cs typeface="Arial" panose="020B0604020202020204" pitchFamily="34" charset="0"/>
              </a:rPr>
              <a:t>BP1+AOSH+PLFR</a:t>
            </a:r>
            <a:r>
              <a:rPr lang="hr-HR" sz="1900" i="1" dirty="0">
                <a:solidFill>
                  <a:srgbClr val="000000"/>
                </a:solidFill>
                <a:latin typeface="Arial" panose="020B0604020202020204" pitchFamily="34" charset="0"/>
                <a:cs typeface="Arial" panose="020B0604020202020204" pitchFamily="34" charset="0"/>
              </a:rPr>
              <a:t>/</a:t>
            </a:r>
            <a:r>
              <a:rPr lang="hr-HR" sz="1900" i="1" dirty="0" err="1">
                <a:solidFill>
                  <a:srgbClr val="000000"/>
                </a:solidFill>
                <a:latin typeface="Arial" panose="020B0604020202020204" pitchFamily="34" charset="0"/>
                <a:cs typeface="Arial" panose="020B0604020202020204" pitchFamily="34" charset="0"/>
              </a:rPr>
              <a:t>IRRE+0:0+0:0</a:t>
            </a:r>
            <a:r>
              <a:rPr lang="hr-HR" sz="1900" i="1" dirty="0">
                <a:solidFill>
                  <a:srgbClr val="000000"/>
                </a:solidFill>
                <a:latin typeface="Arial" panose="020B0604020202020204" pitchFamily="34" charset="0"/>
                <a:cs typeface="Arial" panose="020B0604020202020204" pitchFamily="34" charset="0"/>
              </a:rPr>
              <a:t>/</a:t>
            </a:r>
            <a:r>
              <a:rPr lang="hr-HR" sz="1900" i="1" dirty="0" err="1">
                <a:solidFill>
                  <a:srgbClr val="000000"/>
                </a:solidFill>
                <a:latin typeface="Arial" panose="020B0604020202020204" pitchFamily="34" charset="0"/>
                <a:cs typeface="Arial" panose="020B0604020202020204" pitchFamily="34" charset="0"/>
              </a:rPr>
              <a:t>RSH3+RMT1+MRW+RWO2+RWCN</a:t>
            </a:r>
            <a:r>
              <a:rPr lang="hr-HR" sz="1900" i="1" dirty="0">
                <a:solidFill>
                  <a:srgbClr val="000000"/>
                </a:solidFill>
                <a:latin typeface="Arial" panose="020B0604020202020204" pitchFamily="34" charset="0"/>
                <a:cs typeface="Arial" panose="020B0604020202020204" pitchFamily="34" charset="0"/>
              </a:rPr>
              <a:t>/</a:t>
            </a:r>
            <a:r>
              <a:rPr lang="hr-HR" sz="1900" i="1" dirty="0" err="1">
                <a:solidFill>
                  <a:srgbClr val="000000"/>
                </a:solidFill>
                <a:latin typeface="Arial" panose="020B0604020202020204" pitchFamily="34" charset="0"/>
                <a:cs typeface="Arial" panose="020B0604020202020204" pitchFamily="34" charset="0"/>
              </a:rPr>
              <a:t>FC+FC0+FWCP</a:t>
            </a:r>
            <a:r>
              <a:rPr lang="hr-HR" sz="1900" i="1" dirty="0">
                <a:solidFill>
                  <a:srgbClr val="000000"/>
                </a:solidFill>
                <a:latin typeface="Arial" panose="020B0604020202020204" pitchFamily="34" charset="0"/>
                <a:cs typeface="Arial" panose="020B0604020202020204" pitchFamily="34" charset="0"/>
              </a:rPr>
              <a:t>/</a:t>
            </a:r>
            <a:r>
              <a:rPr lang="hr-HR" sz="1900" i="1" dirty="0" err="1">
                <a:solidFill>
                  <a:srgbClr val="000000"/>
                </a:solidFill>
                <a:latin typeface="Arial" panose="020B0604020202020204" pitchFamily="34" charset="0"/>
                <a:cs typeface="Arial" panose="020B0604020202020204" pitchFamily="34" charset="0"/>
              </a:rPr>
              <a:t>FOSN+FOST+FMUC</a:t>
            </a:r>
            <a:endParaRPr lang="hr-HR" sz="1900" i="1" dirty="0">
              <a:solidFill>
                <a:srgbClr val="000000"/>
              </a:solidFill>
              <a:latin typeface="Arial" panose="020B0604020202020204" pitchFamily="34" charset="0"/>
              <a:cs typeface="Arial" panose="020B0604020202020204" pitchFamily="34" charset="0"/>
            </a:endParaRPr>
          </a:p>
          <a:p>
            <a:pPr algn="just">
              <a:lnSpc>
                <a:spcPct val="100000"/>
              </a:lnSpc>
            </a:pPr>
            <a:r>
              <a:rPr lang="hr-HR" sz="2400" dirty="0">
                <a:solidFill>
                  <a:srgbClr val="000000"/>
                </a:solidFill>
                <a:latin typeface="Arial" panose="020B0604020202020204" pitchFamily="34" charset="0"/>
                <a:cs typeface="Arial" panose="020B0604020202020204" pitchFamily="34" charset="0"/>
              </a:rPr>
              <a:t>Model je </a:t>
            </a:r>
            <a:r>
              <a:rPr lang="hr-HR" sz="2400" i="0" u="none" strike="noStrike" baseline="0" dirty="0">
                <a:solidFill>
                  <a:srgbClr val="000000"/>
                </a:solidFill>
                <a:latin typeface="Arial" panose="020B0604020202020204" pitchFamily="34" charset="0"/>
                <a:cs typeface="Arial" panose="020B0604020202020204" pitchFamily="34" charset="0"/>
              </a:rPr>
              <a:t>dodatno </a:t>
            </a:r>
            <a:r>
              <a:rPr lang="hr-HR" sz="2400" dirty="0">
                <a:solidFill>
                  <a:srgbClr val="000000"/>
                </a:solidFill>
                <a:latin typeface="Arial" panose="020B0604020202020204" pitchFamily="34" charset="0"/>
                <a:cs typeface="Arial" panose="020B0604020202020204" pitchFamily="34" charset="0"/>
              </a:rPr>
              <a:t>p</a:t>
            </a:r>
            <a:r>
              <a:rPr lang="hr-HR" sz="2400" i="0" u="none" strike="noStrike" baseline="0" dirty="0">
                <a:solidFill>
                  <a:srgbClr val="000000"/>
                </a:solidFill>
                <a:latin typeface="Arial" panose="020B0604020202020204" pitchFamily="34" charset="0"/>
                <a:cs typeface="Arial" panose="020B0604020202020204" pitchFamily="34" charset="0"/>
              </a:rPr>
              <a:t>rilagođen </a:t>
            </a:r>
            <a:r>
              <a:rPr lang="hr-HR" sz="2400" dirty="0">
                <a:solidFill>
                  <a:srgbClr val="000000"/>
                </a:solidFill>
                <a:latin typeface="Arial" panose="020B0604020202020204" pitchFamily="34" charset="0"/>
                <a:cs typeface="Arial" panose="020B0604020202020204" pitchFamily="34" charset="0"/>
              </a:rPr>
              <a:t>zgradama Grada Zagreba i područja Republike Hrvatske</a:t>
            </a:r>
          </a:p>
          <a:p>
            <a:pPr algn="just">
              <a:lnSpc>
                <a:spcPct val="100000"/>
              </a:lnSpc>
            </a:pPr>
            <a:endParaRPr lang="hr-HR" sz="2400" dirty="0">
              <a:solidFill>
                <a:srgbClr val="000000"/>
              </a:solidFill>
              <a:latin typeface="Arial" panose="020B0604020202020204" pitchFamily="34" charset="0"/>
              <a:cs typeface="Arial" panose="020B0604020202020204" pitchFamily="34" charset="0"/>
            </a:endParaRPr>
          </a:p>
          <a:p>
            <a:pPr marL="0" indent="0" algn="just">
              <a:lnSpc>
                <a:spcPct val="100000"/>
              </a:lnSpc>
              <a:buNone/>
            </a:pPr>
            <a:endParaRPr lang="hr-HR" sz="2400" i="0" u="none" strike="noStrike" baseline="0" dirty="0">
              <a:solidFill>
                <a:srgbClr val="000000"/>
              </a:solidFill>
              <a:latin typeface="Arial" panose="020B0604020202020204" pitchFamily="34" charset="0"/>
              <a:cs typeface="Arial" panose="020B0604020202020204" pitchFamily="34" charset="0"/>
            </a:endParaRPr>
          </a:p>
          <a:p>
            <a:pPr algn="just"/>
            <a:endParaRPr lang="hr-HR" sz="2400" b="1" dirty="0">
              <a:solidFill>
                <a:srgbClr val="000000"/>
              </a:solidFill>
              <a:latin typeface="Arial" panose="020B0604020202020204" pitchFamily="34" charset="0"/>
              <a:cs typeface="Arial" panose="020B0604020202020204" pitchFamily="34" charset="0"/>
            </a:endParaRPr>
          </a:p>
          <a:p>
            <a:pPr algn="just"/>
            <a:endParaRPr lang="hr-HR" sz="2400"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1D7400F0-7F36-0E22-39B5-AC6BF831A53A}"/>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000" b="1" dirty="0">
                <a:latin typeface="Arial" panose="020B0604020202020204" pitchFamily="34" charset="0"/>
                <a:cs typeface="Arial" panose="020B0604020202020204" pitchFamily="34" charset="0"/>
              </a:rPr>
              <a:t>2. Kreiranje modela baze </a:t>
            </a:r>
          </a:p>
          <a:p>
            <a:r>
              <a:rPr lang="hr-HR" sz="3000" b="1" dirty="0">
                <a:latin typeface="Arial" panose="020B0604020202020204" pitchFamily="34" charset="0"/>
                <a:cs typeface="Arial" panose="020B0604020202020204" pitchFamily="34" charset="0"/>
              </a:rPr>
              <a:t>    podataka</a:t>
            </a:r>
          </a:p>
          <a:p>
            <a:endParaRPr lang="en-GB" sz="3200" b="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735E127-9758-EA10-7C5F-833F11323F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41605" y="58615"/>
            <a:ext cx="5474195" cy="6734908"/>
          </a:xfrm>
          <a:prstGeom prst="rect">
            <a:avLst/>
          </a:prstGeom>
          <a:ln>
            <a:solidFill>
              <a:schemeClr val="tx1"/>
            </a:solidFill>
          </a:ln>
        </p:spPr>
      </p:pic>
    </p:spTree>
    <p:custDataLst>
      <p:tags r:id="rId1"/>
    </p:custDataLst>
    <p:extLst>
      <p:ext uri="{BB962C8B-B14F-4D97-AF65-F5344CB8AC3E}">
        <p14:creationId xmlns:p14="http://schemas.microsoft.com/office/powerpoint/2010/main" val="1240904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1"/>
            <a:ext cx="5922265" cy="5155807"/>
          </a:xfrm>
        </p:spPr>
        <p:txBody>
          <a:bodyPr anchor="t">
            <a:normAutofit/>
          </a:bodyPr>
          <a:lstStyle/>
          <a:p>
            <a:pPr algn="just"/>
            <a:endParaRPr lang="hr-HR" sz="2400" b="1" dirty="0">
              <a:solidFill>
                <a:srgbClr val="000000"/>
              </a:solidFill>
              <a:latin typeface="Arial" panose="020B0604020202020204" pitchFamily="34" charset="0"/>
              <a:cs typeface="Arial" panose="020B0604020202020204" pitchFamily="34" charset="0"/>
            </a:endParaRPr>
          </a:p>
          <a:p>
            <a:pPr algn="just"/>
            <a:r>
              <a:rPr lang="hr-HR" sz="2400" b="1" dirty="0">
                <a:solidFill>
                  <a:srgbClr val="000000"/>
                </a:solidFill>
                <a:latin typeface="Arial" panose="020B0604020202020204" pitchFamily="34" charset="0"/>
                <a:cs typeface="Arial" panose="020B0604020202020204" pitchFamily="34" charset="0"/>
              </a:rPr>
              <a:t>Izvori iz kojih će se prikupljati podaci:</a:t>
            </a:r>
          </a:p>
          <a:p>
            <a:pPr algn="just"/>
            <a:endParaRPr lang="hr-HR" sz="2400" b="1" dirty="0">
              <a:solidFill>
                <a:srgbClr val="000000"/>
              </a:solidFill>
              <a:latin typeface="Arial" panose="020B0604020202020204" pitchFamily="34" charset="0"/>
              <a:cs typeface="Arial" panose="020B0604020202020204" pitchFamily="34" charset="0"/>
            </a:endParaRPr>
          </a:p>
          <a:p>
            <a:pPr lvl="1" algn="just"/>
            <a:r>
              <a:rPr lang="hr-HR" sz="2000" b="1" dirty="0">
                <a:solidFill>
                  <a:srgbClr val="000000"/>
                </a:solidFill>
                <a:latin typeface="Arial" panose="020B0604020202020204" pitchFamily="34" charset="0"/>
                <a:cs typeface="Arial" panose="020B0604020202020204" pitchFamily="34" charset="0"/>
              </a:rPr>
              <a:t>Podaci iz postojećih baza/snimaka</a:t>
            </a:r>
            <a:endParaRPr lang="hr-HR" sz="2000" b="1" i="0" u="none" strike="noStrike" baseline="0" dirty="0">
              <a:solidFill>
                <a:srgbClr val="000000"/>
              </a:solidFill>
              <a:latin typeface="Arial" panose="020B0604020202020204" pitchFamily="34" charset="0"/>
              <a:cs typeface="Arial" panose="020B0604020202020204" pitchFamily="34" charset="0"/>
            </a:endParaRPr>
          </a:p>
          <a:p>
            <a:pPr lvl="1" algn="just"/>
            <a:r>
              <a:rPr lang="hr-HR" sz="2000" b="1" i="0" u="none" strike="noStrike" baseline="0" dirty="0">
                <a:solidFill>
                  <a:srgbClr val="000000"/>
                </a:solidFill>
                <a:latin typeface="Arial" panose="020B0604020202020204" pitchFamily="34" charset="0"/>
                <a:cs typeface="Arial" panose="020B0604020202020204" pitchFamily="34" charset="0"/>
              </a:rPr>
              <a:t>Građani – online upitnik</a:t>
            </a:r>
          </a:p>
          <a:p>
            <a:pPr lvl="1" algn="just"/>
            <a:r>
              <a:rPr lang="hr-HR" sz="2000" b="1" dirty="0">
                <a:solidFill>
                  <a:srgbClr val="000000"/>
                </a:solidFill>
                <a:latin typeface="Arial" panose="020B0604020202020204" pitchFamily="34" charset="0"/>
                <a:cs typeface="Arial" panose="020B0604020202020204" pitchFamily="34" charset="0"/>
              </a:rPr>
              <a:t>Teren – timovi koji ispunjavaju podatke</a:t>
            </a:r>
          </a:p>
          <a:p>
            <a:pPr algn="just"/>
            <a:endParaRPr lang="hr-HR" sz="2400"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1D7400F0-7F36-0E22-39B5-AC6BF831A53A}"/>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000" b="1" dirty="0">
                <a:latin typeface="Arial" panose="020B0604020202020204" pitchFamily="34" charset="0"/>
                <a:cs typeface="Arial" panose="020B0604020202020204" pitchFamily="34" charset="0"/>
              </a:rPr>
              <a:t>3. </a:t>
            </a:r>
            <a:r>
              <a:rPr lang="pl-PL" sz="3000" b="1" dirty="0">
                <a:latin typeface="Arial" panose="020B0604020202020204" pitchFamily="34" charset="0"/>
                <a:cs typeface="Arial" panose="020B0604020202020204" pitchFamily="34" charset="0"/>
              </a:rPr>
              <a:t>Prikupljanje podataka </a:t>
            </a:r>
            <a:endParaRPr lang="en-GB" sz="3200" b="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735E127-9758-EA10-7C5F-833F11323F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41605" y="58615"/>
            <a:ext cx="5474195" cy="6734908"/>
          </a:xfrm>
          <a:prstGeom prst="rect">
            <a:avLst/>
          </a:prstGeom>
          <a:ln>
            <a:solidFill>
              <a:schemeClr val="tx1"/>
            </a:solidFill>
          </a:ln>
        </p:spPr>
      </p:pic>
    </p:spTree>
    <p:custDataLst>
      <p:tags r:id="rId1"/>
    </p:custDataLst>
    <p:extLst>
      <p:ext uri="{BB962C8B-B14F-4D97-AF65-F5344CB8AC3E}">
        <p14:creationId xmlns:p14="http://schemas.microsoft.com/office/powerpoint/2010/main" val="3957276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2"/>
            <a:ext cx="5759355" cy="4632958"/>
          </a:xfrm>
        </p:spPr>
        <p:txBody>
          <a:bodyPr anchor="t">
            <a:normAutofit/>
          </a:bodyPr>
          <a:lstStyle/>
          <a:p>
            <a:pPr marL="0" algn="l" rtl="0" eaLnBrk="1" latinLnBrk="0" hangingPunct="1">
              <a:spcBef>
                <a:spcPts val="0"/>
              </a:spcBef>
              <a:spcAft>
                <a:spcPts val="0"/>
              </a:spcAft>
            </a:pPr>
            <a:r>
              <a:rPr lang="hr-HR" b="0" i="0" kern="1200" baseline="0" dirty="0">
                <a:solidFill>
                  <a:srgbClr val="000000"/>
                </a:solidFill>
                <a:effectLst/>
                <a:latin typeface="Arial" panose="020B0604020202020204" pitchFamily="34" charset="0"/>
                <a:cs typeface="Arial" panose="020B0604020202020204" pitchFamily="34" charset="0"/>
              </a:rPr>
              <a:t>Nekoliko atributa je bilo dostupno iz postojećih baza podataka raspoloživih u državnim i gradskim službama</a:t>
            </a:r>
          </a:p>
          <a:p>
            <a:pPr marL="0" algn="l" rtl="0" eaLnBrk="1" latinLnBrk="0" hangingPunct="1">
              <a:spcBef>
                <a:spcPts val="0"/>
              </a:spcBef>
              <a:spcAft>
                <a:spcPts val="0"/>
              </a:spcAft>
            </a:pPr>
            <a:endParaRPr lang="hr-HR" dirty="0">
              <a:solidFill>
                <a:srgbClr val="000000"/>
              </a:solidFill>
              <a:latin typeface="Arial" panose="020B0604020202020204" pitchFamily="34" charset="0"/>
              <a:cs typeface="Arial" panose="020B0604020202020204" pitchFamily="34" charset="0"/>
            </a:endParaRPr>
          </a:p>
          <a:p>
            <a:pPr marL="457200" lvl="1">
              <a:spcBef>
                <a:spcPts val="0"/>
              </a:spcBef>
            </a:pPr>
            <a:r>
              <a:rPr lang="hr-HR" dirty="0">
                <a:solidFill>
                  <a:srgbClr val="000000"/>
                </a:solidFill>
                <a:latin typeface="Arial" panose="020B0604020202020204" pitchFamily="34" charset="0"/>
                <a:cs typeface="Arial" panose="020B0604020202020204" pitchFamily="34" charset="0"/>
              </a:rPr>
              <a:t>Registar prostornih jedinica (</a:t>
            </a:r>
            <a:r>
              <a:rPr lang="hr-HR" dirty="0" err="1">
                <a:solidFill>
                  <a:srgbClr val="000000"/>
                </a:solidFill>
                <a:latin typeface="Arial" panose="020B0604020202020204" pitchFamily="34" charset="0"/>
                <a:cs typeface="Arial" panose="020B0604020202020204" pitchFamily="34" charset="0"/>
              </a:rPr>
              <a:t>RPJ</a:t>
            </a:r>
            <a:r>
              <a:rPr lang="hr-HR" dirty="0">
                <a:solidFill>
                  <a:srgbClr val="000000"/>
                </a:solidFill>
                <a:latin typeface="Arial" panose="020B0604020202020204" pitchFamily="34" charset="0"/>
                <a:cs typeface="Arial" panose="020B0604020202020204" pitchFamily="34" charset="0"/>
              </a:rPr>
              <a:t>)</a:t>
            </a:r>
          </a:p>
          <a:p>
            <a:pPr marL="457200" lvl="1">
              <a:spcBef>
                <a:spcPts val="0"/>
              </a:spcBef>
            </a:pPr>
            <a:r>
              <a:rPr lang="hr-HR" b="0" i="0" kern="1200" baseline="0" dirty="0">
                <a:solidFill>
                  <a:srgbClr val="000000"/>
                </a:solidFill>
                <a:effectLst/>
                <a:latin typeface="Arial" panose="020B0604020202020204" pitchFamily="34" charset="0"/>
                <a:cs typeface="Arial" panose="020B0604020202020204" pitchFamily="34" charset="0"/>
              </a:rPr>
              <a:t>Digitalni katastarski plan (</a:t>
            </a:r>
            <a:r>
              <a:rPr lang="hr-HR" b="0" i="0" kern="1200" baseline="0" dirty="0" err="1">
                <a:solidFill>
                  <a:srgbClr val="000000"/>
                </a:solidFill>
                <a:effectLst/>
                <a:latin typeface="Arial" panose="020B0604020202020204" pitchFamily="34" charset="0"/>
                <a:cs typeface="Arial" panose="020B0604020202020204" pitchFamily="34" charset="0"/>
              </a:rPr>
              <a:t>DKP</a:t>
            </a:r>
            <a:r>
              <a:rPr lang="hr-HR" b="0" i="0" kern="1200" baseline="0" dirty="0">
                <a:solidFill>
                  <a:srgbClr val="000000"/>
                </a:solidFill>
                <a:effectLst/>
                <a:latin typeface="Arial" panose="020B0604020202020204" pitchFamily="34" charset="0"/>
                <a:cs typeface="Arial" panose="020B0604020202020204" pitchFamily="34" charset="0"/>
              </a:rPr>
              <a:t>) </a:t>
            </a:r>
          </a:p>
          <a:p>
            <a:pPr marL="457200" lvl="1">
              <a:spcBef>
                <a:spcPts val="0"/>
              </a:spcBef>
            </a:pPr>
            <a:r>
              <a:rPr lang="hr-HR" dirty="0">
                <a:solidFill>
                  <a:srgbClr val="000000"/>
                </a:solidFill>
                <a:latin typeface="Arial" panose="020B0604020202020204" pitchFamily="34" charset="0"/>
                <a:cs typeface="Arial" panose="020B0604020202020204" pitchFamily="34" charset="0"/>
              </a:rPr>
              <a:t>Podaci o nazivima ustanova javne i društvene namjene Grada Zagreba</a:t>
            </a:r>
          </a:p>
          <a:p>
            <a:pPr marL="457200" lvl="1">
              <a:spcBef>
                <a:spcPts val="0"/>
              </a:spcBef>
            </a:pPr>
            <a:endParaRPr lang="hr-HR" dirty="0">
              <a:solidFill>
                <a:srgbClr val="000000"/>
              </a:solidFill>
              <a:latin typeface="Arial" panose="020B0604020202020204" pitchFamily="34" charset="0"/>
              <a:cs typeface="Arial" panose="020B0604020202020204" pitchFamily="34" charset="0"/>
            </a:endParaRPr>
          </a:p>
          <a:p>
            <a:pPr marL="457200" lvl="1">
              <a:spcBef>
                <a:spcPts val="0"/>
              </a:spcBef>
            </a:pPr>
            <a:endParaRPr lang="hr-HR" dirty="0">
              <a:solidFill>
                <a:srgbClr val="00000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735E127-9758-EA10-7C5F-833F11323F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41605" y="2008"/>
            <a:ext cx="5550395" cy="6853983"/>
          </a:xfrm>
          <a:prstGeom prst="rect">
            <a:avLst/>
          </a:prstGeom>
          <a:ln>
            <a:solidFill>
              <a:schemeClr val="tx1"/>
            </a:solidFill>
          </a:ln>
        </p:spPr>
      </p:pic>
      <p:pic>
        <p:nvPicPr>
          <p:cNvPr id="3" name="Picture 2">
            <a:extLst>
              <a:ext uri="{FF2B5EF4-FFF2-40B4-BE49-F238E27FC236}">
                <a16:creationId xmlns:a16="http://schemas.microsoft.com/office/drawing/2014/main" id="{638C59F7-001C-50E3-8113-24380CAE0DA2}"/>
              </a:ext>
            </a:extLst>
          </p:cNvPr>
          <p:cNvPicPr>
            <a:picLocks noChangeAspect="1"/>
          </p:cNvPicPr>
          <p:nvPr/>
        </p:nvPicPr>
        <p:blipFill>
          <a:blip r:embed="rId5"/>
          <a:stretch>
            <a:fillRect/>
          </a:stretch>
        </p:blipFill>
        <p:spPr>
          <a:xfrm>
            <a:off x="6494461" y="1584962"/>
            <a:ext cx="5550775" cy="3734074"/>
          </a:xfrm>
          <a:prstGeom prst="rect">
            <a:avLst/>
          </a:prstGeo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a:extLst>
              <a:ext uri="{FF2B5EF4-FFF2-40B4-BE49-F238E27FC236}">
                <a16:creationId xmlns:a16="http://schemas.microsoft.com/office/drawing/2014/main" id="{CFC52DCA-40E9-1A4B-9BBE-9B065CF8CC1C}"/>
              </a:ext>
            </a:extLst>
          </p:cNvPr>
          <p:cNvSpPr/>
          <p:nvPr/>
        </p:nvSpPr>
        <p:spPr>
          <a:xfrm>
            <a:off x="6641605" y="0"/>
            <a:ext cx="1871774" cy="788276"/>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Rectangle 5">
            <a:extLst>
              <a:ext uri="{FF2B5EF4-FFF2-40B4-BE49-F238E27FC236}">
                <a16:creationId xmlns:a16="http://schemas.microsoft.com/office/drawing/2014/main" id="{4BC915B7-2457-AB99-BECC-644A6A045165}"/>
              </a:ext>
            </a:extLst>
          </p:cNvPr>
          <p:cNvSpPr/>
          <p:nvPr/>
        </p:nvSpPr>
        <p:spPr>
          <a:xfrm>
            <a:off x="9330813" y="1767417"/>
            <a:ext cx="1834604" cy="346518"/>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Rectangle 7">
            <a:extLst>
              <a:ext uri="{FF2B5EF4-FFF2-40B4-BE49-F238E27FC236}">
                <a16:creationId xmlns:a16="http://schemas.microsoft.com/office/drawing/2014/main" id="{49F2BFF1-5624-DC48-03A0-3A51EDED923D}"/>
              </a:ext>
            </a:extLst>
          </p:cNvPr>
          <p:cNvSpPr/>
          <p:nvPr/>
        </p:nvSpPr>
        <p:spPr>
          <a:xfrm>
            <a:off x="9330812" y="2152649"/>
            <a:ext cx="1834605" cy="315245"/>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Rectangle 9">
            <a:extLst>
              <a:ext uri="{FF2B5EF4-FFF2-40B4-BE49-F238E27FC236}">
                <a16:creationId xmlns:a16="http://schemas.microsoft.com/office/drawing/2014/main" id="{2B4A7ECC-9E22-4D0E-397D-227090155705}"/>
              </a:ext>
            </a:extLst>
          </p:cNvPr>
          <p:cNvSpPr/>
          <p:nvPr/>
        </p:nvSpPr>
        <p:spPr>
          <a:xfrm>
            <a:off x="9330812" y="3452000"/>
            <a:ext cx="1834604" cy="315246"/>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Rectangle 10">
            <a:extLst>
              <a:ext uri="{FF2B5EF4-FFF2-40B4-BE49-F238E27FC236}">
                <a16:creationId xmlns:a16="http://schemas.microsoft.com/office/drawing/2014/main" id="{835560F7-1116-B56F-8BDE-5E26CE181865}"/>
              </a:ext>
            </a:extLst>
          </p:cNvPr>
          <p:cNvSpPr/>
          <p:nvPr/>
        </p:nvSpPr>
        <p:spPr>
          <a:xfrm>
            <a:off x="9330812" y="3805960"/>
            <a:ext cx="1834605" cy="298258"/>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 name="Title 1">
            <a:extLst>
              <a:ext uri="{FF2B5EF4-FFF2-40B4-BE49-F238E27FC236}">
                <a16:creationId xmlns:a16="http://schemas.microsoft.com/office/drawing/2014/main" id="{A251797A-D434-F0A9-AFD4-174C873596A9}"/>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000" b="1" dirty="0">
                <a:latin typeface="Arial" panose="020B0604020202020204" pitchFamily="34" charset="0"/>
                <a:cs typeface="Arial" panose="020B0604020202020204" pitchFamily="34" charset="0"/>
              </a:rPr>
              <a:t>3. </a:t>
            </a:r>
            <a:r>
              <a:rPr lang="pl-PL" sz="3000" b="1" dirty="0">
                <a:latin typeface="Arial" panose="020B0604020202020204" pitchFamily="34" charset="0"/>
                <a:cs typeface="Arial" panose="020B0604020202020204" pitchFamily="34" charset="0"/>
              </a:rPr>
              <a:t>Prikupljanje podataka </a:t>
            </a:r>
            <a:br>
              <a:rPr lang="pl-PL" sz="3000" b="1" dirty="0">
                <a:latin typeface="Arial" panose="020B0604020202020204" pitchFamily="34" charset="0"/>
                <a:cs typeface="Arial" panose="020B0604020202020204" pitchFamily="34" charset="0"/>
              </a:rPr>
            </a:br>
            <a:r>
              <a:rPr lang="pl-PL" sz="3000" b="1" dirty="0">
                <a:latin typeface="Arial" panose="020B0604020202020204" pitchFamily="34" charset="0"/>
                <a:cs typeface="Arial" panose="020B0604020202020204" pitchFamily="34" charset="0"/>
              </a:rPr>
              <a:t>    – postojeće baze podataka</a:t>
            </a:r>
          </a:p>
          <a:p>
            <a:endParaRPr lang="hr-HR" sz="3000" b="1" dirty="0">
              <a:latin typeface="Arial" panose="020B0604020202020204" pitchFamily="34" charset="0"/>
              <a:cs typeface="Arial" panose="020B0604020202020204" pitchFamily="34" charset="0"/>
            </a:endParaRPr>
          </a:p>
          <a:p>
            <a:endParaRPr lang="en-GB" sz="32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6217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Effect transition="in" filter="fade">
                                      <p:cBhvr>
                                        <p:cTn id="16" dur="750"/>
                                        <p:tgtEl>
                                          <p:spTgt spid="3"/>
                                        </p:tgtEl>
                                      </p:cBhvr>
                                    </p:animEffect>
                                  </p:childTnLst>
                                </p:cTn>
                              </p:par>
                              <p:par>
                                <p:cTn id="17" presetID="42" presetClass="path" presetSubtype="0" accel="50000" decel="50000" fill="hold" nodeType="withEffect">
                                  <p:stCondLst>
                                    <p:cond delay="0"/>
                                  </p:stCondLst>
                                  <p:childTnLst>
                                    <p:animMotion origin="layout" path="M -0.13633 -0.4419 L 3.54167E-6 -7.40741E-7 " pathEditMode="relative" rAng="0" ptsTypes="AA">
                                      <p:cBhvr>
                                        <p:cTn id="18" dur="750" fill="hold"/>
                                        <p:tgtEl>
                                          <p:spTgt spid="3"/>
                                        </p:tgtEl>
                                        <p:attrNameLst>
                                          <p:attrName>ppt_x</p:attrName>
                                          <p:attrName>ppt_y</p:attrName>
                                        </p:attrNameLst>
                                      </p:cBhvr>
                                      <p:rCtr x="6810" y="22083"/>
                                    </p:animMotion>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08B8A5-5748-B7D0-2258-3C724C9EF33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68AB177-4E8B-3387-8F11-03BFDA8D5998}"/>
              </a:ext>
            </a:extLst>
          </p:cNvPr>
          <p:cNvPicPr>
            <a:picLocks noChangeAspect="1"/>
          </p:cNvPicPr>
          <p:nvPr/>
        </p:nvPicPr>
        <p:blipFill>
          <a:blip r:embed="rId2"/>
          <a:stretch>
            <a:fillRect/>
          </a:stretch>
        </p:blipFill>
        <p:spPr>
          <a:xfrm>
            <a:off x="433754" y="1690690"/>
            <a:ext cx="8452339" cy="4593540"/>
          </a:xfrm>
          <a:prstGeom prst="rect">
            <a:avLst/>
          </a:prstGeom>
        </p:spPr>
      </p:pic>
      <p:pic>
        <p:nvPicPr>
          <p:cNvPr id="8" name="Picture 7">
            <a:extLst>
              <a:ext uri="{FF2B5EF4-FFF2-40B4-BE49-F238E27FC236}">
                <a16:creationId xmlns:a16="http://schemas.microsoft.com/office/drawing/2014/main" id="{D3B66230-5107-B6BF-890C-F01DED900C4F}"/>
              </a:ext>
            </a:extLst>
          </p:cNvPr>
          <p:cNvPicPr>
            <a:picLocks noChangeAspect="1"/>
          </p:cNvPicPr>
          <p:nvPr/>
        </p:nvPicPr>
        <p:blipFill>
          <a:blip r:embed="rId3"/>
          <a:stretch>
            <a:fillRect/>
          </a:stretch>
        </p:blipFill>
        <p:spPr>
          <a:xfrm>
            <a:off x="8326109" y="1690690"/>
            <a:ext cx="1794503" cy="4593538"/>
          </a:xfrm>
          <a:prstGeom prst="rect">
            <a:avLst/>
          </a:prstGeom>
        </p:spPr>
      </p:pic>
      <p:pic>
        <p:nvPicPr>
          <p:cNvPr id="10" name="Picture 9">
            <a:extLst>
              <a:ext uri="{FF2B5EF4-FFF2-40B4-BE49-F238E27FC236}">
                <a16:creationId xmlns:a16="http://schemas.microsoft.com/office/drawing/2014/main" id="{0098D502-5F2F-D107-40CB-EBF61494F333}"/>
              </a:ext>
            </a:extLst>
          </p:cNvPr>
          <p:cNvPicPr>
            <a:picLocks noChangeAspect="1"/>
          </p:cNvPicPr>
          <p:nvPr/>
        </p:nvPicPr>
        <p:blipFill>
          <a:blip r:embed="rId4"/>
          <a:stretch>
            <a:fillRect/>
          </a:stretch>
        </p:blipFill>
        <p:spPr>
          <a:xfrm>
            <a:off x="10120612" y="1690688"/>
            <a:ext cx="1638507" cy="1841981"/>
          </a:xfrm>
          <a:prstGeom prst="rect">
            <a:avLst/>
          </a:prstGeom>
        </p:spPr>
      </p:pic>
      <p:sp>
        <p:nvSpPr>
          <p:cNvPr id="11" name="Title 1">
            <a:extLst>
              <a:ext uri="{FF2B5EF4-FFF2-40B4-BE49-F238E27FC236}">
                <a16:creationId xmlns:a16="http://schemas.microsoft.com/office/drawing/2014/main" id="{C0DABCC4-B048-210A-ACE4-7408F7BCDBF0}"/>
              </a:ext>
            </a:extLst>
          </p:cNvPr>
          <p:cNvSpPr txBox="1">
            <a:spLocks/>
          </p:cNvSpPr>
          <p:nvPr/>
        </p:nvSpPr>
        <p:spPr>
          <a:xfrm>
            <a:off x="516635" y="430198"/>
            <a:ext cx="11417350" cy="67872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3. </a:t>
            </a:r>
            <a:r>
              <a:rPr lang="pl-PL" sz="3200" b="1" dirty="0">
                <a:latin typeface="Arial" panose="020B0604020202020204" pitchFamily="34" charset="0"/>
                <a:cs typeface="Arial" panose="020B0604020202020204" pitchFamily="34" charset="0"/>
              </a:rPr>
              <a:t>Prikupljanje podataka – postojeće baze podataka</a:t>
            </a:r>
          </a:p>
        </p:txBody>
      </p:sp>
      <p:sp>
        <p:nvSpPr>
          <p:cNvPr id="12" name="Content Placeholder 8">
            <a:extLst>
              <a:ext uri="{FF2B5EF4-FFF2-40B4-BE49-F238E27FC236}">
                <a16:creationId xmlns:a16="http://schemas.microsoft.com/office/drawing/2014/main" id="{87A1E7D3-7641-827A-97AF-52BD85945DB1}"/>
              </a:ext>
            </a:extLst>
          </p:cNvPr>
          <p:cNvSpPr txBox="1">
            <a:spLocks/>
          </p:cNvSpPr>
          <p:nvPr/>
        </p:nvSpPr>
        <p:spPr>
          <a:xfrm>
            <a:off x="432881" y="1216190"/>
            <a:ext cx="9731027" cy="46329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kzidenz Grotesk CE Roma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zidenz Grotesk Light" panose="020B03040202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zidenz Grotesk Light" panose="020B03040202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spcBef>
                <a:spcPts val="0"/>
              </a:spcBef>
            </a:pPr>
            <a:r>
              <a:rPr lang="hr-HR" sz="2000" dirty="0">
                <a:solidFill>
                  <a:srgbClr val="000000"/>
                </a:solidFill>
                <a:latin typeface="Arial" panose="020B0604020202020204" pitchFamily="34" charset="0"/>
                <a:cs typeface="Arial" panose="020B0604020202020204" pitchFamily="34" charset="0"/>
              </a:rPr>
              <a:t>Digitalni katastarski plan (</a:t>
            </a:r>
            <a:r>
              <a:rPr lang="hr-HR" sz="2000" dirty="0" err="1">
                <a:solidFill>
                  <a:srgbClr val="000000"/>
                </a:solidFill>
                <a:latin typeface="Arial" panose="020B0604020202020204" pitchFamily="34" charset="0"/>
                <a:cs typeface="Arial" panose="020B0604020202020204" pitchFamily="34" charset="0"/>
              </a:rPr>
              <a:t>DKP</a:t>
            </a:r>
            <a:r>
              <a:rPr lang="hr-HR" sz="2000" dirty="0">
                <a:solidFill>
                  <a:srgbClr val="000000"/>
                </a:solidFill>
                <a:latin typeface="Arial" panose="020B0604020202020204" pitchFamily="34" charset="0"/>
                <a:cs typeface="Arial" panose="020B0604020202020204" pitchFamily="34" charset="0"/>
              </a:rPr>
              <a:t>): namjena zgrada, tlocrtni oblik zgrada </a:t>
            </a:r>
          </a:p>
        </p:txBody>
      </p:sp>
    </p:spTree>
    <p:extLst>
      <p:ext uri="{BB962C8B-B14F-4D97-AF65-F5344CB8AC3E}">
        <p14:creationId xmlns:p14="http://schemas.microsoft.com/office/powerpoint/2010/main" val="265757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08B8A5-5748-B7D0-2258-3C724C9EF333}"/>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668AB177-4E8B-3387-8F11-03BFDA8D59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32732" y="1766517"/>
            <a:ext cx="8441120" cy="4593540"/>
          </a:xfrm>
          <a:prstGeom prst="rect">
            <a:avLst/>
          </a:prstGeom>
        </p:spPr>
      </p:pic>
      <p:sp>
        <p:nvSpPr>
          <p:cNvPr id="12" name="Content Placeholder 8">
            <a:extLst>
              <a:ext uri="{FF2B5EF4-FFF2-40B4-BE49-F238E27FC236}">
                <a16:creationId xmlns:a16="http://schemas.microsoft.com/office/drawing/2014/main" id="{87A1E7D3-7641-827A-97AF-52BD85945DB1}"/>
              </a:ext>
            </a:extLst>
          </p:cNvPr>
          <p:cNvSpPr txBox="1">
            <a:spLocks/>
          </p:cNvSpPr>
          <p:nvPr/>
        </p:nvSpPr>
        <p:spPr>
          <a:xfrm>
            <a:off x="432881" y="1216190"/>
            <a:ext cx="11700504" cy="46329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kzidenz Grotesk CE Roma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zidenz Grotesk Light" panose="020B03040202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zidenz Grotesk Light" panose="020B03040202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spcBef>
                <a:spcPts val="0"/>
              </a:spcBef>
            </a:pPr>
            <a:r>
              <a:rPr lang="it-IT" sz="2000" dirty="0" err="1">
                <a:solidFill>
                  <a:srgbClr val="000000"/>
                </a:solidFill>
                <a:latin typeface="Arial" panose="020B0604020202020204" pitchFamily="34" charset="0"/>
                <a:cs typeface="Arial" panose="020B0604020202020204" pitchFamily="34" charset="0"/>
              </a:rPr>
              <a:t>Registar</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prostornih</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jedinica</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RPJ</a:t>
            </a:r>
            <a:r>
              <a:rPr lang="it-IT" sz="2000" dirty="0">
                <a:solidFill>
                  <a:srgbClr val="000000"/>
                </a:solidFill>
                <a:latin typeface="Arial" panose="020B0604020202020204" pitchFamily="34" charset="0"/>
                <a:cs typeface="Arial" panose="020B0604020202020204" pitchFamily="34" charset="0"/>
              </a:rPr>
              <a:t>)</a:t>
            </a:r>
            <a:r>
              <a:rPr lang="hr-HR" sz="2000" dirty="0">
                <a:solidFill>
                  <a:srgbClr val="000000"/>
                </a:solidFill>
                <a:latin typeface="Arial" panose="020B0604020202020204" pitchFamily="34" charset="0"/>
                <a:cs typeface="Arial" panose="020B0604020202020204" pitchFamily="34" charset="0"/>
              </a:rPr>
              <a:t>: adresa, naselje, gradska četvrt, statistički krug, popisni krug itd.</a:t>
            </a:r>
            <a:endParaRPr lang="it-IT" sz="2000" dirty="0">
              <a:solidFill>
                <a:srgbClr val="000000"/>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4B87DF3-321E-6590-2E7D-3C42ECCDC01B}"/>
              </a:ext>
            </a:extLst>
          </p:cNvPr>
          <p:cNvSpPr txBox="1">
            <a:spLocks/>
          </p:cNvSpPr>
          <p:nvPr/>
        </p:nvSpPr>
        <p:spPr>
          <a:xfrm>
            <a:off x="516635" y="430198"/>
            <a:ext cx="11417350" cy="67872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3. </a:t>
            </a:r>
            <a:r>
              <a:rPr lang="pl-PL" sz="3200" b="1" dirty="0">
                <a:latin typeface="Arial" panose="020B0604020202020204" pitchFamily="34" charset="0"/>
                <a:cs typeface="Arial" panose="020B0604020202020204" pitchFamily="34" charset="0"/>
              </a:rPr>
              <a:t>Prikupljanje podataka – postojeće baze podataka</a:t>
            </a:r>
          </a:p>
        </p:txBody>
      </p:sp>
    </p:spTree>
    <p:extLst>
      <p:ext uri="{BB962C8B-B14F-4D97-AF65-F5344CB8AC3E}">
        <p14:creationId xmlns:p14="http://schemas.microsoft.com/office/powerpoint/2010/main" val="1803343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516636" y="1615871"/>
            <a:ext cx="10972631" cy="4422221"/>
          </a:xfrm>
        </p:spPr>
        <p:txBody>
          <a:bodyPr>
            <a:normAutofit lnSpcReduction="10000"/>
          </a:bodyPr>
          <a:lstStyle/>
          <a:p>
            <a:pPr marL="457200" indent="-457200" algn="just">
              <a:buAutoNum type="arabicPeriod"/>
            </a:pPr>
            <a:r>
              <a:rPr lang="hr-HR" dirty="0">
                <a:latin typeface="Arial" panose="020B0604020202020204" pitchFamily="34" charset="0"/>
                <a:cs typeface="Arial" panose="020B0604020202020204" pitchFamily="34" charset="0"/>
              </a:rPr>
              <a:t>Uvod</a:t>
            </a:r>
          </a:p>
          <a:p>
            <a:pPr marL="457200" indent="-457200" algn="just">
              <a:buAutoNum type="arabicPeriod"/>
            </a:pPr>
            <a:r>
              <a:rPr lang="hr-HR" dirty="0">
                <a:latin typeface="Arial" panose="020B0604020202020204" pitchFamily="34" charset="0"/>
                <a:cs typeface="Arial" panose="020B0604020202020204" pitchFamily="34" charset="0"/>
              </a:rPr>
              <a:t>Kreiranje modela baze podataka </a:t>
            </a:r>
          </a:p>
          <a:p>
            <a:pPr marL="457200" indent="-457200" algn="just">
              <a:buAutoNum type="arabicPeriod"/>
            </a:pPr>
            <a:r>
              <a:rPr lang="hr-HR" dirty="0">
                <a:latin typeface="Arial" panose="020B0604020202020204" pitchFamily="34" charset="0"/>
                <a:cs typeface="Arial" panose="020B0604020202020204" pitchFamily="34" charset="0"/>
              </a:rPr>
              <a:t>Prikupljanje podataka – postojeće baze podataka</a:t>
            </a:r>
          </a:p>
          <a:p>
            <a:pPr marL="457200" indent="-457200" algn="just">
              <a:buAutoNum type="arabicPeriod"/>
            </a:pPr>
            <a:r>
              <a:rPr lang="hr-HR" dirty="0">
                <a:latin typeface="Arial" panose="020B0604020202020204" pitchFamily="34" charset="0"/>
                <a:cs typeface="Arial" panose="020B0604020202020204" pitchFamily="34" charset="0"/>
              </a:rPr>
              <a:t>Prikupljanje podataka – građani</a:t>
            </a:r>
          </a:p>
          <a:p>
            <a:pPr marL="457200" indent="-457200" algn="just">
              <a:buAutoNum type="arabicPeriod"/>
            </a:pPr>
            <a:r>
              <a:rPr lang="hr-HR" dirty="0">
                <a:latin typeface="Arial" panose="020B0604020202020204" pitchFamily="34" charset="0"/>
                <a:cs typeface="Arial" panose="020B0604020202020204" pitchFamily="34" charset="0"/>
              </a:rPr>
              <a:t>Prikupljanje podataka – teren (timovi stručnjaka)</a:t>
            </a:r>
          </a:p>
          <a:p>
            <a:pPr marL="457200" indent="-457200" algn="just">
              <a:buAutoNum type="arabicPeriod"/>
            </a:pPr>
            <a:r>
              <a:rPr lang="hr-HR" dirty="0">
                <a:latin typeface="Arial" panose="020B0604020202020204" pitchFamily="34" charset="0"/>
                <a:cs typeface="Arial" panose="020B0604020202020204" pitchFamily="34" charset="0"/>
              </a:rPr>
              <a:t>Analiza podataka za modele izloženosti kao ulaznih podataka za proračun potresnog rizika</a:t>
            </a:r>
          </a:p>
          <a:p>
            <a:pPr marL="457200" indent="-457200" algn="just">
              <a:buAutoNum type="arabicPeriod"/>
            </a:pPr>
            <a:r>
              <a:rPr lang="hr-HR" dirty="0">
                <a:latin typeface="Arial" panose="020B0604020202020204" pitchFamily="34" charset="0"/>
                <a:cs typeface="Arial" panose="020B0604020202020204" pitchFamily="34" charset="0"/>
              </a:rPr>
              <a:t>Baze podataka – inženjerske građevine</a:t>
            </a:r>
          </a:p>
          <a:p>
            <a:pPr marL="457200" indent="-457200" algn="just">
              <a:buAutoNum type="arabicPeriod"/>
            </a:pPr>
            <a:r>
              <a:rPr lang="pl-PL" dirty="0">
                <a:latin typeface="Arial" panose="020B0604020202020204" pitchFamily="34" charset="0"/>
                <a:cs typeface="Arial" panose="020B0604020202020204" pitchFamily="34" charset="0"/>
              </a:rPr>
              <a:t>Zaključak</a:t>
            </a:r>
            <a:endParaRPr lang="pl-PL" b="1" dirty="0">
              <a:solidFill>
                <a:srgbClr val="C00000"/>
              </a:solidFill>
              <a:latin typeface="Arial" panose="020B0604020202020204" pitchFamily="34" charset="0"/>
              <a:cs typeface="Arial" panose="020B0604020202020204" pitchFamily="34" charset="0"/>
            </a:endParaRPr>
          </a:p>
          <a:p>
            <a:pPr marL="0" indent="0" algn="just">
              <a:buNone/>
            </a:pPr>
            <a:endParaRPr lang="en-US" dirty="0">
              <a:latin typeface="Arial" panose="020B0604020202020204" pitchFamily="34" charset="0"/>
              <a:cs typeface="Arial" panose="020B0604020202020204" pitchFamily="34" charset="0"/>
            </a:endParaRPr>
          </a:p>
          <a:p>
            <a:pPr marL="0" indent="0" algn="just">
              <a:buNone/>
            </a:pPr>
            <a:endParaRPr lang="hr-HR" sz="20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A7C0668-6AB7-F3AB-D03B-13A0F6C241E6}"/>
              </a:ext>
            </a:extLst>
          </p:cNvPr>
          <p:cNvSpPr txBox="1">
            <a:spLocks/>
          </p:cNvSpPr>
          <p:nvPr/>
        </p:nvSpPr>
        <p:spPr>
          <a:xfrm>
            <a:off x="516636" y="430197"/>
            <a:ext cx="6894576"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Sadržaj:</a:t>
            </a:r>
            <a:endParaRPr lang="en-GB"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7001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8">
            <a:extLst>
              <a:ext uri="{FF2B5EF4-FFF2-40B4-BE49-F238E27FC236}">
                <a16:creationId xmlns:a16="http://schemas.microsoft.com/office/drawing/2014/main" id="{87A1E7D3-7641-827A-97AF-52BD85945DB1}"/>
              </a:ext>
            </a:extLst>
          </p:cNvPr>
          <p:cNvSpPr txBox="1">
            <a:spLocks/>
          </p:cNvSpPr>
          <p:nvPr/>
        </p:nvSpPr>
        <p:spPr>
          <a:xfrm>
            <a:off x="432881" y="1216190"/>
            <a:ext cx="9731027" cy="46329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kzidenz Grotesk CE Roma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zidenz Grotesk Light" panose="020B03040202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zidenz Grotesk Light" panose="020B03040202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spcBef>
                <a:spcPts val="0"/>
              </a:spcBef>
            </a:pPr>
            <a:endParaRPr lang="it-IT" sz="2000" dirty="0">
              <a:solidFill>
                <a:srgbClr val="00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4DC79B9-1B29-434A-E667-176881ADCADD}"/>
              </a:ext>
            </a:extLst>
          </p:cNvPr>
          <p:cNvPicPr>
            <a:picLocks noChangeAspect="1"/>
          </p:cNvPicPr>
          <p:nvPr/>
        </p:nvPicPr>
        <p:blipFill>
          <a:blip r:embed="rId2"/>
          <a:stretch>
            <a:fillRect/>
          </a:stretch>
        </p:blipFill>
        <p:spPr>
          <a:xfrm>
            <a:off x="6641627" y="1288774"/>
            <a:ext cx="5391031" cy="5255078"/>
          </a:xfrm>
          <a:prstGeom prst="rect">
            <a:avLst/>
          </a:prstGeom>
        </p:spPr>
      </p:pic>
      <p:pic>
        <p:nvPicPr>
          <p:cNvPr id="9" name="Picture 8">
            <a:extLst>
              <a:ext uri="{FF2B5EF4-FFF2-40B4-BE49-F238E27FC236}">
                <a16:creationId xmlns:a16="http://schemas.microsoft.com/office/drawing/2014/main" id="{4F417A17-B4C6-1D9C-481F-D8A3286C70AA}"/>
              </a:ext>
            </a:extLst>
          </p:cNvPr>
          <p:cNvPicPr>
            <a:picLocks noChangeAspect="1"/>
          </p:cNvPicPr>
          <p:nvPr/>
        </p:nvPicPr>
        <p:blipFill>
          <a:blip r:embed="rId3"/>
          <a:stretch>
            <a:fillRect/>
          </a:stretch>
        </p:blipFill>
        <p:spPr>
          <a:xfrm>
            <a:off x="10322936" y="4873313"/>
            <a:ext cx="1318565" cy="1242003"/>
          </a:xfrm>
          <a:prstGeom prst="rect">
            <a:avLst/>
          </a:prstGeom>
        </p:spPr>
      </p:pic>
      <p:sp>
        <p:nvSpPr>
          <p:cNvPr id="10" name="Content Placeholder 8">
            <a:extLst>
              <a:ext uri="{FF2B5EF4-FFF2-40B4-BE49-F238E27FC236}">
                <a16:creationId xmlns:a16="http://schemas.microsoft.com/office/drawing/2014/main" id="{5C0B7EF9-E2BB-AD6E-F86D-8070E0716C3C}"/>
              </a:ext>
            </a:extLst>
          </p:cNvPr>
          <p:cNvSpPr>
            <a:spLocks noGrp="1"/>
          </p:cNvSpPr>
          <p:nvPr>
            <p:ph idx="1"/>
          </p:nvPr>
        </p:nvSpPr>
        <p:spPr>
          <a:xfrm>
            <a:off x="630935" y="1584962"/>
            <a:ext cx="5465065" cy="4632958"/>
          </a:xfrm>
        </p:spPr>
        <p:txBody>
          <a:bodyPr anchor="t">
            <a:normAutofit/>
          </a:bodyPr>
          <a:lstStyle/>
          <a:p>
            <a:pPr marL="0" algn="l" rtl="0" eaLnBrk="1" latinLnBrk="0" hangingPunct="1">
              <a:lnSpc>
                <a:spcPct val="100000"/>
              </a:lnSpc>
              <a:spcBef>
                <a:spcPts val="0"/>
              </a:spcBef>
              <a:spcAft>
                <a:spcPts val="0"/>
              </a:spcAft>
            </a:pPr>
            <a:r>
              <a:rPr lang="hr-HR" b="0" i="0" kern="1200" baseline="0" dirty="0">
                <a:solidFill>
                  <a:srgbClr val="000000"/>
                </a:solidFill>
                <a:effectLst/>
                <a:latin typeface="Arial" panose="020B0604020202020204" pitchFamily="34" charset="0"/>
                <a:cs typeface="Arial" panose="020B0604020202020204" pitchFamily="34" charset="0"/>
              </a:rPr>
              <a:t>Nazivi, kategorije i potkategorije</a:t>
            </a:r>
          </a:p>
          <a:p>
            <a:pPr marL="0" indent="0" algn="l" rtl="0" eaLnBrk="1" latinLnBrk="0" hangingPunct="1">
              <a:lnSpc>
                <a:spcPct val="100000"/>
              </a:lnSpc>
              <a:spcBef>
                <a:spcPts val="0"/>
              </a:spcBef>
              <a:spcAft>
                <a:spcPts val="0"/>
              </a:spcAft>
              <a:buNone/>
            </a:pPr>
            <a:r>
              <a:rPr lang="hr-HR" dirty="0">
                <a:solidFill>
                  <a:srgbClr val="000000"/>
                </a:solidFill>
                <a:latin typeface="Arial" panose="020B0604020202020204" pitchFamily="34" charset="0"/>
                <a:cs typeface="Arial" panose="020B0604020202020204" pitchFamily="34" charset="0"/>
              </a:rPr>
              <a:t>  ustanova javne namjene Grada  </a:t>
            </a:r>
            <a:br>
              <a:rPr lang="hr-HR" dirty="0">
                <a:solidFill>
                  <a:srgbClr val="000000"/>
                </a:solidFill>
                <a:latin typeface="Arial" panose="020B0604020202020204" pitchFamily="34" charset="0"/>
                <a:cs typeface="Arial" panose="020B0604020202020204" pitchFamily="34" charset="0"/>
              </a:rPr>
            </a:br>
            <a:r>
              <a:rPr lang="hr-HR" dirty="0">
                <a:solidFill>
                  <a:srgbClr val="000000"/>
                </a:solidFill>
                <a:latin typeface="Arial" panose="020B0604020202020204" pitchFamily="34" charset="0"/>
                <a:cs typeface="Arial" panose="020B0604020202020204" pitchFamily="34" charset="0"/>
              </a:rPr>
              <a:t>  Zagreba</a:t>
            </a:r>
            <a:r>
              <a:rPr lang="hr-HR" b="0" i="0" kern="1200" baseline="0" dirty="0">
                <a:solidFill>
                  <a:srgbClr val="000000"/>
                </a:solidFill>
                <a:effectLst/>
                <a:latin typeface="Arial" panose="020B0604020202020204" pitchFamily="34" charset="0"/>
                <a:cs typeface="Arial" panose="020B0604020202020204" pitchFamily="34" charset="0"/>
              </a:rPr>
              <a:t> </a:t>
            </a:r>
          </a:p>
        </p:txBody>
      </p:sp>
      <p:sp>
        <p:nvSpPr>
          <p:cNvPr id="13" name="Title 1">
            <a:extLst>
              <a:ext uri="{FF2B5EF4-FFF2-40B4-BE49-F238E27FC236}">
                <a16:creationId xmlns:a16="http://schemas.microsoft.com/office/drawing/2014/main" id="{B6D203E2-815D-2C31-1C0B-4830748373CB}"/>
              </a:ext>
            </a:extLst>
          </p:cNvPr>
          <p:cNvSpPr txBox="1">
            <a:spLocks/>
          </p:cNvSpPr>
          <p:nvPr/>
        </p:nvSpPr>
        <p:spPr>
          <a:xfrm>
            <a:off x="516635" y="430198"/>
            <a:ext cx="11417350" cy="67872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3. </a:t>
            </a:r>
            <a:r>
              <a:rPr lang="pl-PL" sz="3200" b="1" dirty="0">
                <a:latin typeface="Arial" panose="020B0604020202020204" pitchFamily="34" charset="0"/>
                <a:cs typeface="Arial" panose="020B0604020202020204" pitchFamily="34" charset="0"/>
              </a:rPr>
              <a:t>Prikupljanje podataka – postojeće baze podataka</a:t>
            </a:r>
          </a:p>
        </p:txBody>
      </p:sp>
    </p:spTree>
    <p:extLst>
      <p:ext uri="{BB962C8B-B14F-4D97-AF65-F5344CB8AC3E}">
        <p14:creationId xmlns:p14="http://schemas.microsoft.com/office/powerpoint/2010/main" val="3609541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8">
            <a:extLst>
              <a:ext uri="{FF2B5EF4-FFF2-40B4-BE49-F238E27FC236}">
                <a16:creationId xmlns:a16="http://schemas.microsoft.com/office/drawing/2014/main" id="{87A1E7D3-7641-827A-97AF-52BD85945DB1}"/>
              </a:ext>
            </a:extLst>
          </p:cNvPr>
          <p:cNvSpPr txBox="1">
            <a:spLocks/>
          </p:cNvSpPr>
          <p:nvPr/>
        </p:nvSpPr>
        <p:spPr>
          <a:xfrm>
            <a:off x="432881" y="1216190"/>
            <a:ext cx="9731027" cy="46329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kzidenz Grotesk CE Roma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zidenz Grotesk Light" panose="020B03040202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zidenz Grotesk Light" panose="020B03040202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spcBef>
                <a:spcPts val="0"/>
              </a:spcBef>
            </a:pPr>
            <a:endParaRPr lang="it-IT" sz="2000" dirty="0">
              <a:solidFill>
                <a:srgbClr val="00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4DC79B9-1B29-434A-E667-176881ADCADD}"/>
              </a:ext>
            </a:extLst>
          </p:cNvPr>
          <p:cNvPicPr>
            <a:picLocks noChangeAspect="1"/>
          </p:cNvPicPr>
          <p:nvPr/>
        </p:nvPicPr>
        <p:blipFill>
          <a:blip r:embed="rId2"/>
          <a:stretch>
            <a:fillRect/>
          </a:stretch>
        </p:blipFill>
        <p:spPr>
          <a:xfrm>
            <a:off x="6641627" y="1288774"/>
            <a:ext cx="5391031" cy="5255078"/>
          </a:xfrm>
          <a:prstGeom prst="rect">
            <a:avLst/>
          </a:prstGeom>
        </p:spPr>
      </p:pic>
      <p:pic>
        <p:nvPicPr>
          <p:cNvPr id="9" name="Picture 8">
            <a:extLst>
              <a:ext uri="{FF2B5EF4-FFF2-40B4-BE49-F238E27FC236}">
                <a16:creationId xmlns:a16="http://schemas.microsoft.com/office/drawing/2014/main" id="{4F417A17-B4C6-1D9C-481F-D8A3286C70AA}"/>
              </a:ext>
            </a:extLst>
          </p:cNvPr>
          <p:cNvPicPr>
            <a:picLocks noChangeAspect="1"/>
          </p:cNvPicPr>
          <p:nvPr/>
        </p:nvPicPr>
        <p:blipFill>
          <a:blip r:embed="rId3"/>
          <a:stretch>
            <a:fillRect/>
          </a:stretch>
        </p:blipFill>
        <p:spPr>
          <a:xfrm>
            <a:off x="10322936" y="4873313"/>
            <a:ext cx="1318565" cy="1242003"/>
          </a:xfrm>
          <a:prstGeom prst="rect">
            <a:avLst/>
          </a:prstGeom>
        </p:spPr>
      </p:pic>
      <p:sp>
        <p:nvSpPr>
          <p:cNvPr id="10" name="Content Placeholder 8">
            <a:extLst>
              <a:ext uri="{FF2B5EF4-FFF2-40B4-BE49-F238E27FC236}">
                <a16:creationId xmlns:a16="http://schemas.microsoft.com/office/drawing/2014/main" id="{5C0B7EF9-E2BB-AD6E-F86D-8070E0716C3C}"/>
              </a:ext>
            </a:extLst>
          </p:cNvPr>
          <p:cNvSpPr>
            <a:spLocks noGrp="1"/>
          </p:cNvSpPr>
          <p:nvPr>
            <p:ph idx="1"/>
          </p:nvPr>
        </p:nvSpPr>
        <p:spPr>
          <a:xfrm>
            <a:off x="630935" y="1584962"/>
            <a:ext cx="5465065" cy="4632958"/>
          </a:xfrm>
        </p:spPr>
        <p:txBody>
          <a:bodyPr anchor="t">
            <a:normAutofit/>
          </a:bodyPr>
          <a:lstStyle/>
          <a:p>
            <a:pPr marL="0" algn="l" rtl="0" eaLnBrk="1" latinLnBrk="0" hangingPunct="1">
              <a:lnSpc>
                <a:spcPct val="100000"/>
              </a:lnSpc>
              <a:spcBef>
                <a:spcPts val="0"/>
              </a:spcBef>
              <a:spcAft>
                <a:spcPts val="0"/>
              </a:spcAft>
            </a:pPr>
            <a:r>
              <a:rPr lang="hr-HR" b="0" i="0" kern="1200" baseline="0" dirty="0">
                <a:solidFill>
                  <a:srgbClr val="000000"/>
                </a:solidFill>
                <a:effectLst/>
                <a:latin typeface="Arial" panose="020B0604020202020204" pitchFamily="34" charset="0"/>
                <a:cs typeface="Arial" panose="020B0604020202020204" pitchFamily="34" charset="0"/>
              </a:rPr>
              <a:t>Nazivi, kategorije i potkategorije</a:t>
            </a:r>
          </a:p>
          <a:p>
            <a:pPr marL="0" indent="0" algn="l" rtl="0" eaLnBrk="1" latinLnBrk="0" hangingPunct="1">
              <a:lnSpc>
                <a:spcPct val="100000"/>
              </a:lnSpc>
              <a:spcBef>
                <a:spcPts val="0"/>
              </a:spcBef>
              <a:spcAft>
                <a:spcPts val="0"/>
              </a:spcAft>
              <a:buNone/>
            </a:pPr>
            <a:r>
              <a:rPr lang="hr-HR" dirty="0">
                <a:solidFill>
                  <a:srgbClr val="000000"/>
                </a:solidFill>
                <a:latin typeface="Arial" panose="020B0604020202020204" pitchFamily="34" charset="0"/>
                <a:cs typeface="Arial" panose="020B0604020202020204" pitchFamily="34" charset="0"/>
              </a:rPr>
              <a:t>  ustanova javne namjene Grada  </a:t>
            </a:r>
            <a:br>
              <a:rPr lang="hr-HR" dirty="0">
                <a:solidFill>
                  <a:srgbClr val="000000"/>
                </a:solidFill>
                <a:latin typeface="Arial" panose="020B0604020202020204" pitchFamily="34" charset="0"/>
                <a:cs typeface="Arial" panose="020B0604020202020204" pitchFamily="34" charset="0"/>
              </a:rPr>
            </a:br>
            <a:r>
              <a:rPr lang="hr-HR" dirty="0">
                <a:solidFill>
                  <a:srgbClr val="000000"/>
                </a:solidFill>
                <a:latin typeface="Arial" panose="020B0604020202020204" pitchFamily="34" charset="0"/>
                <a:cs typeface="Arial" panose="020B0604020202020204" pitchFamily="34" charset="0"/>
              </a:rPr>
              <a:t>  Zagreba</a:t>
            </a:r>
            <a:r>
              <a:rPr lang="hr-HR" b="0" i="0" kern="1200" baseline="0" dirty="0">
                <a:solidFill>
                  <a:srgbClr val="000000"/>
                </a:solidFill>
                <a:effectLst/>
                <a:latin typeface="Arial" panose="020B0604020202020204" pitchFamily="34" charset="0"/>
                <a:cs typeface="Arial" panose="020B0604020202020204" pitchFamily="34" charset="0"/>
              </a:rPr>
              <a:t> </a:t>
            </a:r>
          </a:p>
        </p:txBody>
      </p:sp>
      <p:sp>
        <p:nvSpPr>
          <p:cNvPr id="13" name="Title 1">
            <a:extLst>
              <a:ext uri="{FF2B5EF4-FFF2-40B4-BE49-F238E27FC236}">
                <a16:creationId xmlns:a16="http://schemas.microsoft.com/office/drawing/2014/main" id="{B6D203E2-815D-2C31-1C0B-4830748373CB}"/>
              </a:ext>
            </a:extLst>
          </p:cNvPr>
          <p:cNvSpPr txBox="1">
            <a:spLocks/>
          </p:cNvSpPr>
          <p:nvPr/>
        </p:nvSpPr>
        <p:spPr>
          <a:xfrm>
            <a:off x="516635" y="430198"/>
            <a:ext cx="11417350" cy="67872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3. </a:t>
            </a:r>
            <a:r>
              <a:rPr lang="pl-PL" sz="3200" b="1" dirty="0">
                <a:latin typeface="Arial" panose="020B0604020202020204" pitchFamily="34" charset="0"/>
                <a:cs typeface="Arial" panose="020B0604020202020204" pitchFamily="34" charset="0"/>
              </a:rPr>
              <a:t>Prikupljanje podataka – postojeće baze podataka</a:t>
            </a:r>
          </a:p>
        </p:txBody>
      </p:sp>
      <p:pic>
        <p:nvPicPr>
          <p:cNvPr id="4" name="Picture 3">
            <a:extLst>
              <a:ext uri="{FF2B5EF4-FFF2-40B4-BE49-F238E27FC236}">
                <a16:creationId xmlns:a16="http://schemas.microsoft.com/office/drawing/2014/main" id="{69EACA24-F0B8-AA3D-9502-2BABE13E0280}"/>
              </a:ext>
            </a:extLst>
          </p:cNvPr>
          <p:cNvPicPr>
            <a:picLocks noChangeAspect="1"/>
          </p:cNvPicPr>
          <p:nvPr/>
        </p:nvPicPr>
        <p:blipFill>
          <a:blip r:embed="rId4">
            <a:alphaModFix/>
          </a:blip>
          <a:stretch>
            <a:fillRect/>
          </a:stretch>
        </p:blipFill>
        <p:spPr>
          <a:xfrm>
            <a:off x="6856788" y="1320525"/>
            <a:ext cx="5087419" cy="5255078"/>
          </a:xfrm>
          <a:prstGeom prst="rect">
            <a:avLst/>
          </a:prstGeom>
        </p:spPr>
      </p:pic>
      <p:pic>
        <p:nvPicPr>
          <p:cNvPr id="3" name="Picture 2">
            <a:extLst>
              <a:ext uri="{FF2B5EF4-FFF2-40B4-BE49-F238E27FC236}">
                <a16:creationId xmlns:a16="http://schemas.microsoft.com/office/drawing/2014/main" id="{3F1C74F2-50C5-887C-CD05-999441A52738}"/>
              </a:ext>
            </a:extLst>
          </p:cNvPr>
          <p:cNvPicPr>
            <a:picLocks noChangeAspect="1"/>
          </p:cNvPicPr>
          <p:nvPr/>
        </p:nvPicPr>
        <p:blipFill>
          <a:blip r:embed="rId5"/>
          <a:stretch>
            <a:fillRect/>
          </a:stretch>
        </p:blipFill>
        <p:spPr>
          <a:xfrm>
            <a:off x="9710542" y="5204926"/>
            <a:ext cx="1676877" cy="1012994"/>
          </a:xfrm>
          <a:prstGeom prst="rect">
            <a:avLst/>
          </a:prstGeom>
        </p:spPr>
      </p:pic>
    </p:spTree>
    <p:extLst>
      <p:ext uri="{BB962C8B-B14F-4D97-AF65-F5344CB8AC3E}">
        <p14:creationId xmlns:p14="http://schemas.microsoft.com/office/powerpoint/2010/main" val="2683895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2"/>
            <a:ext cx="5759355" cy="4632958"/>
          </a:xfrm>
        </p:spPr>
        <p:txBody>
          <a:bodyPr anchor="t">
            <a:normAutofit/>
          </a:bodyPr>
          <a:lstStyle/>
          <a:p>
            <a:pPr marL="0" algn="l" rtl="0" eaLnBrk="1" latinLnBrk="0" hangingPunct="1">
              <a:spcBef>
                <a:spcPts val="0"/>
              </a:spcBef>
              <a:spcAft>
                <a:spcPts val="0"/>
              </a:spcAft>
            </a:pPr>
            <a:r>
              <a:rPr lang="hr-HR" b="0" i="0" kern="1200" baseline="0" dirty="0">
                <a:solidFill>
                  <a:srgbClr val="000000"/>
                </a:solidFill>
                <a:effectLst/>
                <a:latin typeface="Arial" panose="020B0604020202020204" pitchFamily="34" charset="0"/>
                <a:cs typeface="Arial" panose="020B0604020202020204" pitchFamily="34" charset="0"/>
              </a:rPr>
              <a:t>Preklapanjem </a:t>
            </a:r>
            <a:r>
              <a:rPr lang="hr-HR" b="0" i="0" kern="1200" baseline="0" dirty="0" err="1">
                <a:solidFill>
                  <a:srgbClr val="000000"/>
                </a:solidFill>
                <a:effectLst/>
                <a:latin typeface="Arial" panose="020B0604020202020204" pitchFamily="34" charset="0"/>
                <a:cs typeface="Arial" panose="020B0604020202020204" pitchFamily="34" charset="0"/>
              </a:rPr>
              <a:t>RPJ</a:t>
            </a:r>
            <a:r>
              <a:rPr lang="hr-HR" dirty="0">
                <a:solidFill>
                  <a:srgbClr val="000000"/>
                </a:solidFill>
                <a:latin typeface="Arial" panose="020B0604020202020204" pitchFamily="34" charset="0"/>
                <a:cs typeface="Arial" panose="020B0604020202020204" pitchFamily="34" charset="0"/>
              </a:rPr>
              <a:t>, </a:t>
            </a:r>
            <a:r>
              <a:rPr lang="hr-HR" b="0" i="0" kern="1200" baseline="0" dirty="0" err="1">
                <a:solidFill>
                  <a:srgbClr val="000000"/>
                </a:solidFill>
                <a:effectLst/>
                <a:latin typeface="Arial" panose="020B0604020202020204" pitchFamily="34" charset="0"/>
                <a:cs typeface="Arial" panose="020B0604020202020204" pitchFamily="34" charset="0"/>
              </a:rPr>
              <a:t>DKP</a:t>
            </a:r>
            <a:r>
              <a:rPr lang="hr-HR" b="0" i="0" kern="1200" baseline="0" dirty="0">
                <a:solidFill>
                  <a:srgbClr val="000000"/>
                </a:solidFill>
                <a:effectLst/>
                <a:latin typeface="Arial" panose="020B0604020202020204" pitchFamily="34" charset="0"/>
                <a:cs typeface="Arial" panose="020B0604020202020204" pitchFamily="34" charset="0"/>
              </a:rPr>
              <a:t> baze i baze s nazivima zgrada javnih namjena </a:t>
            </a:r>
            <a:r>
              <a:rPr lang="hr-HR" b="0" i="0" kern="1200" baseline="0" dirty="0" err="1">
                <a:solidFill>
                  <a:srgbClr val="000000"/>
                </a:solidFill>
                <a:effectLst/>
                <a:latin typeface="Arial" panose="020B0604020202020204" pitchFamily="34" charset="0"/>
                <a:cs typeface="Arial" panose="020B0604020202020204" pitchFamily="34" charset="0"/>
              </a:rPr>
              <a:t>GZ</a:t>
            </a:r>
            <a:r>
              <a:rPr lang="hr-HR" b="0" i="0" kern="1200" baseline="0" dirty="0">
                <a:solidFill>
                  <a:srgbClr val="000000"/>
                </a:solidFill>
                <a:effectLst/>
                <a:latin typeface="Arial" panose="020B0604020202020204" pitchFamily="34" charset="0"/>
                <a:cs typeface="Arial" panose="020B0604020202020204" pitchFamily="34" charset="0"/>
              </a:rPr>
              <a:t> dobivaju se podaci o:</a:t>
            </a:r>
          </a:p>
          <a:p>
            <a:pPr marL="0" algn="l" rtl="0" eaLnBrk="1" latinLnBrk="0" hangingPunct="1">
              <a:spcBef>
                <a:spcPts val="0"/>
              </a:spcBef>
              <a:spcAft>
                <a:spcPts val="0"/>
              </a:spcAft>
            </a:pPr>
            <a:endParaRPr lang="hr-HR" b="0" i="0" kern="1200" baseline="0" dirty="0">
              <a:solidFill>
                <a:srgbClr val="000000"/>
              </a:solidFill>
              <a:effectLst/>
              <a:latin typeface="Arial" panose="020B0604020202020204" pitchFamily="34" charset="0"/>
              <a:cs typeface="Arial" panose="020B0604020202020204" pitchFamily="34" charset="0"/>
            </a:endParaRPr>
          </a:p>
          <a:p>
            <a:pPr marL="457200" lvl="1">
              <a:spcBef>
                <a:spcPts val="0"/>
              </a:spcBef>
            </a:pPr>
            <a:r>
              <a:rPr lang="hr-HR" b="0" i="0" kern="1200" baseline="0" dirty="0">
                <a:solidFill>
                  <a:srgbClr val="000000"/>
                </a:solidFill>
                <a:effectLst/>
                <a:latin typeface="Arial" panose="020B0604020202020204" pitchFamily="34" charset="0"/>
                <a:cs typeface="Arial" panose="020B0604020202020204" pitchFamily="34" charset="0"/>
              </a:rPr>
              <a:t>GPS koordinatama</a:t>
            </a:r>
          </a:p>
          <a:p>
            <a:pPr marL="457200" lvl="1">
              <a:spcBef>
                <a:spcPts val="0"/>
              </a:spcBef>
            </a:pPr>
            <a:r>
              <a:rPr lang="hr-HR" b="0" i="0" kern="1200" baseline="0" dirty="0">
                <a:solidFill>
                  <a:srgbClr val="000000"/>
                </a:solidFill>
                <a:effectLst/>
                <a:latin typeface="Arial" panose="020B0604020202020204" pitchFamily="34" charset="0"/>
                <a:cs typeface="Arial" panose="020B0604020202020204" pitchFamily="34" charset="0"/>
              </a:rPr>
              <a:t>Gradskim četvrtima</a:t>
            </a:r>
          </a:p>
          <a:p>
            <a:pPr marL="457200" lvl="1">
              <a:spcBef>
                <a:spcPts val="0"/>
              </a:spcBef>
            </a:pPr>
            <a:r>
              <a:rPr lang="hr-HR" dirty="0">
                <a:solidFill>
                  <a:srgbClr val="000000"/>
                </a:solidFill>
                <a:latin typeface="Arial" panose="020B0604020202020204" pitchFamily="34" charset="0"/>
                <a:cs typeface="Arial" panose="020B0604020202020204" pitchFamily="34" charset="0"/>
              </a:rPr>
              <a:t>A</a:t>
            </a:r>
            <a:r>
              <a:rPr lang="hr-HR" b="0" i="0" kern="1200" baseline="0" dirty="0">
                <a:solidFill>
                  <a:srgbClr val="000000"/>
                </a:solidFill>
                <a:effectLst/>
                <a:latin typeface="Arial" panose="020B0604020202020204" pitchFamily="34" charset="0"/>
                <a:cs typeface="Arial" panose="020B0604020202020204" pitchFamily="34" charset="0"/>
              </a:rPr>
              <a:t>dresama građevina</a:t>
            </a:r>
            <a:endParaRPr lang="hr-HR" dirty="0">
              <a:solidFill>
                <a:srgbClr val="000000"/>
              </a:solidFill>
              <a:latin typeface="Arial" panose="020B0604020202020204" pitchFamily="34" charset="0"/>
              <a:cs typeface="Arial" panose="020B0604020202020204" pitchFamily="34" charset="0"/>
            </a:endParaRPr>
          </a:p>
          <a:p>
            <a:pPr marL="457200" lvl="1">
              <a:spcBef>
                <a:spcPts val="0"/>
              </a:spcBef>
            </a:pPr>
            <a:r>
              <a:rPr lang="hr-HR" b="0" i="0" kern="1200" baseline="0" dirty="0">
                <a:solidFill>
                  <a:srgbClr val="000000"/>
                </a:solidFill>
                <a:effectLst/>
                <a:latin typeface="Arial" panose="020B0604020202020204" pitchFamily="34" charset="0"/>
                <a:cs typeface="Arial" panose="020B0604020202020204" pitchFamily="34" charset="0"/>
              </a:rPr>
              <a:t>Nazivi građevina</a:t>
            </a:r>
          </a:p>
        </p:txBody>
      </p:sp>
      <p:pic>
        <p:nvPicPr>
          <p:cNvPr id="2" name="Picture 1">
            <a:extLst>
              <a:ext uri="{FF2B5EF4-FFF2-40B4-BE49-F238E27FC236}">
                <a16:creationId xmlns:a16="http://schemas.microsoft.com/office/drawing/2014/main" id="{126EF14E-9B1F-1C0B-1DD6-E76DAFEDF4C3}"/>
              </a:ext>
            </a:extLst>
          </p:cNvPr>
          <p:cNvPicPr>
            <a:picLocks noChangeAspect="1"/>
          </p:cNvPicPr>
          <p:nvPr/>
        </p:nvPicPr>
        <p:blipFill>
          <a:blip r:embed="rId4" cstate="print">
            <a:extLst>
              <a:ext uri="{28A0092B-C50C-407E-A947-70E740481C1C}">
                <a14:useLocalDpi xmlns:a14="http://schemas.microsoft.com/office/drawing/2010/main" val="0"/>
              </a:ext>
            </a:extLst>
          </a:blip>
          <a:srcRect t="3878" b="3878"/>
          <a:stretch/>
        </p:blipFill>
        <p:spPr bwMode="auto">
          <a:xfrm>
            <a:off x="6390290" y="1584962"/>
            <a:ext cx="5672114" cy="4764995"/>
          </a:xfrm>
          <a:prstGeom prst="rect">
            <a:avLst/>
          </a:prstGeom>
          <a:ln>
            <a:noFill/>
          </a:ln>
          <a:extLst>
            <a:ext uri="{53640926-AAD7-44D8-BBD7-CCE9431645EC}">
              <a14:shadowObscured xmlns:a14="http://schemas.microsoft.com/office/drawing/2010/main"/>
            </a:ext>
          </a:extLst>
        </p:spPr>
      </p:pic>
      <p:sp>
        <p:nvSpPr>
          <p:cNvPr id="4" name="Title 1">
            <a:extLst>
              <a:ext uri="{FF2B5EF4-FFF2-40B4-BE49-F238E27FC236}">
                <a16:creationId xmlns:a16="http://schemas.microsoft.com/office/drawing/2014/main" id="{0DAB6248-BCFC-BA25-E51D-3FDF629E67F5}"/>
              </a:ext>
            </a:extLst>
          </p:cNvPr>
          <p:cNvSpPr txBox="1">
            <a:spLocks/>
          </p:cNvSpPr>
          <p:nvPr/>
        </p:nvSpPr>
        <p:spPr>
          <a:xfrm>
            <a:off x="516635" y="430198"/>
            <a:ext cx="11417350" cy="67872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3. </a:t>
            </a:r>
            <a:r>
              <a:rPr lang="pl-PL" sz="3200" b="1" dirty="0">
                <a:latin typeface="Arial" panose="020B0604020202020204" pitchFamily="34" charset="0"/>
                <a:cs typeface="Arial" panose="020B0604020202020204" pitchFamily="34" charset="0"/>
              </a:rPr>
              <a:t>Prikupljanje podataka – postojeće baze podataka</a:t>
            </a:r>
          </a:p>
        </p:txBody>
      </p:sp>
      <p:sp>
        <p:nvSpPr>
          <p:cNvPr id="6" name="Arrow: Right 5">
            <a:extLst>
              <a:ext uri="{FF2B5EF4-FFF2-40B4-BE49-F238E27FC236}">
                <a16:creationId xmlns:a16="http://schemas.microsoft.com/office/drawing/2014/main" id="{651E14DE-DAD4-76AB-6499-CC98D4D2B8DE}"/>
              </a:ext>
            </a:extLst>
          </p:cNvPr>
          <p:cNvSpPr/>
          <p:nvPr/>
        </p:nvSpPr>
        <p:spPr>
          <a:xfrm>
            <a:off x="4742481" y="3603356"/>
            <a:ext cx="1123627" cy="410705"/>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40031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2"/>
            <a:ext cx="5759355" cy="4632958"/>
          </a:xfrm>
        </p:spPr>
        <p:txBody>
          <a:bodyPr anchor="t">
            <a:normAutofit/>
          </a:bodyPr>
          <a:lstStyle/>
          <a:p>
            <a:pPr marL="0" algn="l" rtl="0" eaLnBrk="1" latinLnBrk="0" hangingPunct="1">
              <a:spcBef>
                <a:spcPts val="0"/>
              </a:spcBef>
              <a:spcAft>
                <a:spcPts val="0"/>
              </a:spcAft>
            </a:pPr>
            <a:r>
              <a:rPr lang="hr-HR" b="0" i="0" kern="1200" baseline="0" dirty="0">
                <a:solidFill>
                  <a:srgbClr val="000000"/>
                </a:solidFill>
                <a:effectLst/>
                <a:latin typeface="Arial" panose="020B0604020202020204" pitchFamily="34" charset="0"/>
                <a:cs typeface="Arial" panose="020B0604020202020204" pitchFamily="34" charset="0"/>
              </a:rPr>
              <a:t>Nekoliko atributa je bilo dostupno iz postojećih baza podataka raspoloživih u gradskim službama, a to su:</a:t>
            </a:r>
          </a:p>
          <a:p>
            <a:pPr marL="457200" lvl="1">
              <a:spcBef>
                <a:spcPts val="0"/>
              </a:spcBef>
            </a:pPr>
            <a:r>
              <a:rPr lang="hr-HR" b="0" i="0" kern="1200" baseline="0" dirty="0">
                <a:solidFill>
                  <a:srgbClr val="000000"/>
                </a:solidFill>
                <a:effectLst/>
                <a:latin typeface="Arial" panose="020B0604020202020204" pitchFamily="34" charset="0"/>
                <a:cs typeface="Arial" panose="020B0604020202020204" pitchFamily="34" charset="0"/>
              </a:rPr>
              <a:t>GPS koordinata </a:t>
            </a:r>
          </a:p>
          <a:p>
            <a:pPr marL="457200" lvl="1">
              <a:spcBef>
                <a:spcPts val="0"/>
              </a:spcBef>
            </a:pPr>
            <a:r>
              <a:rPr lang="hr-HR" b="0" i="0" kern="1200" baseline="0" dirty="0">
                <a:solidFill>
                  <a:srgbClr val="000000"/>
                </a:solidFill>
                <a:effectLst/>
                <a:latin typeface="Arial" panose="020B0604020202020204" pitchFamily="34" charset="0"/>
                <a:cs typeface="Arial" panose="020B0604020202020204" pitchFamily="34" charset="0"/>
              </a:rPr>
              <a:t>Gradska četvrt </a:t>
            </a:r>
          </a:p>
          <a:p>
            <a:pPr marL="457200" lvl="1">
              <a:spcBef>
                <a:spcPts val="0"/>
              </a:spcBef>
            </a:pPr>
            <a:r>
              <a:rPr lang="hr-HR" dirty="0">
                <a:solidFill>
                  <a:srgbClr val="000000"/>
                </a:solidFill>
                <a:latin typeface="Arial" panose="020B0604020202020204" pitchFamily="34" charset="0"/>
                <a:cs typeface="Arial" panose="020B0604020202020204" pitchFamily="34" charset="0"/>
              </a:rPr>
              <a:t>A</a:t>
            </a:r>
            <a:r>
              <a:rPr lang="hr-HR" b="0" i="0" kern="1200" baseline="0" dirty="0">
                <a:solidFill>
                  <a:srgbClr val="000000"/>
                </a:solidFill>
                <a:effectLst/>
                <a:latin typeface="Arial" panose="020B0604020202020204" pitchFamily="34" charset="0"/>
                <a:cs typeface="Arial" panose="020B0604020202020204" pitchFamily="34" charset="0"/>
              </a:rPr>
              <a:t>dresa građevine</a:t>
            </a:r>
            <a:endParaRPr lang="hr-HR" dirty="0">
              <a:solidFill>
                <a:srgbClr val="000000"/>
              </a:solidFill>
              <a:latin typeface="Arial" panose="020B0604020202020204" pitchFamily="34" charset="0"/>
              <a:cs typeface="Arial" panose="020B0604020202020204" pitchFamily="34" charset="0"/>
            </a:endParaRPr>
          </a:p>
          <a:p>
            <a:pPr marL="457200" lvl="1">
              <a:spcBef>
                <a:spcPts val="0"/>
              </a:spcBef>
            </a:pPr>
            <a:r>
              <a:rPr lang="hr-HR" b="0" i="0" kern="1200" baseline="0" dirty="0">
                <a:solidFill>
                  <a:srgbClr val="000000"/>
                </a:solidFill>
                <a:effectLst/>
                <a:latin typeface="Arial" panose="020B0604020202020204" pitchFamily="34" charset="0"/>
                <a:cs typeface="Arial" panose="020B0604020202020204" pitchFamily="34" charset="0"/>
              </a:rPr>
              <a:t>Naziv građevine</a:t>
            </a:r>
          </a:p>
          <a:p>
            <a:pPr marL="457200" lvl="1">
              <a:spcBef>
                <a:spcPts val="0"/>
              </a:spcBef>
            </a:pPr>
            <a:endParaRPr lang="hr-HR" dirty="0">
              <a:solidFill>
                <a:srgbClr val="000000"/>
              </a:solidFill>
              <a:latin typeface="Arial" panose="020B0604020202020204" pitchFamily="34" charset="0"/>
              <a:cs typeface="Arial" panose="020B0604020202020204" pitchFamily="34" charset="0"/>
            </a:endParaRPr>
          </a:p>
          <a:p>
            <a:pPr marL="457200" lvl="1">
              <a:spcBef>
                <a:spcPts val="0"/>
              </a:spcBef>
            </a:pPr>
            <a:r>
              <a:rPr lang="hr-HR" b="0" i="0" kern="1200" baseline="0" dirty="0">
                <a:solidFill>
                  <a:srgbClr val="000000"/>
                </a:solidFill>
                <a:effectLst/>
                <a:latin typeface="Arial" panose="020B0604020202020204" pitchFamily="34" charset="0"/>
                <a:cs typeface="Arial" panose="020B0604020202020204" pitchFamily="34" charset="0"/>
              </a:rPr>
              <a:t>Potresna</a:t>
            </a:r>
            <a:r>
              <a:rPr lang="hr-HR" b="0" i="0" kern="1200" dirty="0">
                <a:solidFill>
                  <a:srgbClr val="000000"/>
                </a:solidFill>
                <a:effectLst/>
                <a:latin typeface="Arial" panose="020B0604020202020204" pitchFamily="34" charset="0"/>
                <a:cs typeface="Arial" panose="020B0604020202020204" pitchFamily="34" charset="0"/>
              </a:rPr>
              <a:t> zona – P.P. 475 g.</a:t>
            </a:r>
          </a:p>
          <a:p>
            <a:pPr marL="457200" lvl="1">
              <a:spcBef>
                <a:spcPts val="0"/>
              </a:spcBef>
            </a:pPr>
            <a:r>
              <a:rPr lang="hr-HR" baseline="0" dirty="0">
                <a:solidFill>
                  <a:srgbClr val="000000"/>
                </a:solidFill>
                <a:latin typeface="Arial" panose="020B0604020202020204" pitchFamily="34" charset="0"/>
                <a:cs typeface="Arial" panose="020B0604020202020204" pitchFamily="34" charset="0"/>
              </a:rPr>
              <a:t>Potresna</a:t>
            </a:r>
            <a:r>
              <a:rPr lang="hr-HR" dirty="0">
                <a:solidFill>
                  <a:srgbClr val="000000"/>
                </a:solidFill>
                <a:latin typeface="Arial" panose="020B0604020202020204" pitchFamily="34" charset="0"/>
                <a:cs typeface="Arial" panose="020B0604020202020204" pitchFamily="34" charset="0"/>
              </a:rPr>
              <a:t> zona – P.P.   95 g.</a:t>
            </a:r>
          </a:p>
        </p:txBody>
      </p:sp>
      <p:pic>
        <p:nvPicPr>
          <p:cNvPr id="12" name="Picture 11">
            <a:extLst>
              <a:ext uri="{FF2B5EF4-FFF2-40B4-BE49-F238E27FC236}">
                <a16:creationId xmlns:a16="http://schemas.microsoft.com/office/drawing/2014/main" id="{8735E127-9758-EA10-7C5F-833F11323F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41605" y="2008"/>
            <a:ext cx="5550395" cy="6853983"/>
          </a:xfrm>
          <a:prstGeom prst="rect">
            <a:avLst/>
          </a:prstGeom>
        </p:spPr>
      </p:pic>
      <p:pic>
        <p:nvPicPr>
          <p:cNvPr id="3" name="Picture 2">
            <a:extLst>
              <a:ext uri="{FF2B5EF4-FFF2-40B4-BE49-F238E27FC236}">
                <a16:creationId xmlns:a16="http://schemas.microsoft.com/office/drawing/2014/main" id="{638C59F7-001C-50E3-8113-24380CAE0DA2}"/>
              </a:ext>
            </a:extLst>
          </p:cNvPr>
          <p:cNvPicPr>
            <a:picLocks noChangeAspect="1"/>
          </p:cNvPicPr>
          <p:nvPr/>
        </p:nvPicPr>
        <p:blipFill>
          <a:blip r:embed="rId5"/>
          <a:stretch>
            <a:fillRect/>
          </a:stretch>
        </p:blipFill>
        <p:spPr>
          <a:xfrm>
            <a:off x="6494461" y="1584962"/>
            <a:ext cx="5550775" cy="3734074"/>
          </a:xfrm>
          <a:prstGeom prst="rect">
            <a:avLst/>
          </a:prstGeo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a:extLst>
              <a:ext uri="{FF2B5EF4-FFF2-40B4-BE49-F238E27FC236}">
                <a16:creationId xmlns:a16="http://schemas.microsoft.com/office/drawing/2014/main" id="{CFC52DCA-40E9-1A4B-9BBE-9B065CF8CC1C}"/>
              </a:ext>
            </a:extLst>
          </p:cNvPr>
          <p:cNvSpPr/>
          <p:nvPr/>
        </p:nvSpPr>
        <p:spPr>
          <a:xfrm>
            <a:off x="6537434" y="0"/>
            <a:ext cx="1975945" cy="788276"/>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 name="Rectangle 1">
            <a:extLst>
              <a:ext uri="{FF2B5EF4-FFF2-40B4-BE49-F238E27FC236}">
                <a16:creationId xmlns:a16="http://schemas.microsoft.com/office/drawing/2014/main" id="{1F2153D4-65AE-98FE-FD33-3C8FF10B512B}"/>
              </a:ext>
            </a:extLst>
          </p:cNvPr>
          <p:cNvSpPr/>
          <p:nvPr/>
        </p:nvSpPr>
        <p:spPr>
          <a:xfrm>
            <a:off x="9330812" y="2517706"/>
            <a:ext cx="1834604" cy="454094"/>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Rectangle 4">
            <a:extLst>
              <a:ext uri="{FF2B5EF4-FFF2-40B4-BE49-F238E27FC236}">
                <a16:creationId xmlns:a16="http://schemas.microsoft.com/office/drawing/2014/main" id="{5C65FAE4-B0F2-77B6-633D-F5D9988D8EBE}"/>
              </a:ext>
            </a:extLst>
          </p:cNvPr>
          <p:cNvSpPr/>
          <p:nvPr/>
        </p:nvSpPr>
        <p:spPr>
          <a:xfrm>
            <a:off x="9330812" y="2971800"/>
            <a:ext cx="1834605" cy="457200"/>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Title 1">
            <a:extLst>
              <a:ext uri="{FF2B5EF4-FFF2-40B4-BE49-F238E27FC236}">
                <a16:creationId xmlns:a16="http://schemas.microsoft.com/office/drawing/2014/main" id="{E64A198A-D397-59EA-3814-3BA44F93A852}"/>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000" b="1" dirty="0">
                <a:latin typeface="Arial" panose="020B0604020202020204" pitchFamily="34" charset="0"/>
                <a:cs typeface="Arial" panose="020B0604020202020204" pitchFamily="34" charset="0"/>
              </a:rPr>
              <a:t>2. Kreiranje modela baze </a:t>
            </a:r>
          </a:p>
          <a:p>
            <a:r>
              <a:rPr lang="hr-HR" sz="3000" b="1" dirty="0">
                <a:latin typeface="Arial" panose="020B0604020202020204" pitchFamily="34" charset="0"/>
                <a:cs typeface="Arial" panose="020B0604020202020204" pitchFamily="34" charset="0"/>
              </a:rPr>
              <a:t>podataka i prikupljanje podataka</a:t>
            </a:r>
          </a:p>
          <a:p>
            <a:endParaRPr lang="en-GB" sz="32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3180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Effect transition="in" filter="fade">
                                      <p:cBhvr>
                                        <p:cTn id="16" dur="750"/>
                                        <p:tgtEl>
                                          <p:spTgt spid="3"/>
                                        </p:tgtEl>
                                      </p:cBhvr>
                                    </p:animEffect>
                                  </p:childTnLst>
                                </p:cTn>
                              </p:par>
                              <p:par>
                                <p:cTn id="17" presetID="42" presetClass="path" presetSubtype="0" accel="50000" decel="50000" fill="hold" nodeType="withEffect">
                                  <p:stCondLst>
                                    <p:cond delay="0"/>
                                  </p:stCondLst>
                                  <p:childTnLst>
                                    <p:animMotion origin="layout" path="M -0.13633 -0.4419 L 2.29167E-6 -2.51535E-17 " pathEditMode="relative" rAng="0" ptsTypes="AA">
                                      <p:cBhvr>
                                        <p:cTn id="18" dur="750" fill="hold"/>
                                        <p:tgtEl>
                                          <p:spTgt spid="3"/>
                                        </p:tgtEl>
                                        <p:attrNameLst>
                                          <p:attrName>ppt_x</p:attrName>
                                          <p:attrName>ppt_y</p:attrName>
                                        </p:attrNameLst>
                                      </p:cBhvr>
                                      <p:rCtr x="6536" y="21921"/>
                                    </p:animMotion>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2"/>
            <a:ext cx="9338565" cy="4632958"/>
          </a:xfrm>
        </p:spPr>
        <p:txBody>
          <a:bodyPr anchor="t">
            <a:normAutofit/>
          </a:bodyPr>
          <a:lstStyle/>
          <a:p>
            <a:pPr marL="0" algn="l" rtl="0" eaLnBrk="1" latinLnBrk="0" hangingPunct="1">
              <a:spcBef>
                <a:spcPts val="0"/>
              </a:spcBef>
              <a:spcAft>
                <a:spcPts val="0"/>
              </a:spcAft>
            </a:pPr>
            <a:r>
              <a:rPr lang="hr-HR" b="0" i="0" kern="1200" baseline="0" dirty="0">
                <a:solidFill>
                  <a:srgbClr val="000000"/>
                </a:solidFill>
                <a:effectLst/>
                <a:latin typeface="Arial" panose="020B0604020202020204" pitchFamily="34" charset="0"/>
                <a:cs typeface="Arial" panose="020B0604020202020204" pitchFamily="34" charset="0"/>
              </a:rPr>
              <a:t>Nekoliko atributa je bilo dostupno</a:t>
            </a:r>
            <a:r>
              <a:rPr lang="hr-HR" b="0" i="0" kern="1200" dirty="0">
                <a:solidFill>
                  <a:srgbClr val="000000"/>
                </a:solidFill>
                <a:effectLst/>
                <a:latin typeface="Arial" panose="020B0604020202020204" pitchFamily="34" charset="0"/>
                <a:cs typeface="Arial" panose="020B0604020202020204" pitchFamily="34" charset="0"/>
              </a:rPr>
              <a:t> </a:t>
            </a:r>
            <a:r>
              <a:rPr lang="hr-HR" b="0" i="0" kern="1200" baseline="0" dirty="0">
                <a:solidFill>
                  <a:srgbClr val="000000"/>
                </a:solidFill>
                <a:effectLst/>
                <a:latin typeface="Arial" panose="020B0604020202020204" pitchFamily="34" charset="0"/>
                <a:cs typeface="Arial" panose="020B0604020202020204" pitchFamily="34" charset="0"/>
              </a:rPr>
              <a:t>iz postojećih baza podataka raspoloživih u gradskim službama, a to su:</a:t>
            </a:r>
          </a:p>
          <a:p>
            <a:pPr marL="457200" lvl="1">
              <a:spcBef>
                <a:spcPts val="0"/>
              </a:spcBef>
            </a:pPr>
            <a:r>
              <a:rPr lang="hr-HR" b="0" i="0" kern="1200" baseline="0" dirty="0">
                <a:solidFill>
                  <a:srgbClr val="000000"/>
                </a:solidFill>
                <a:effectLst/>
                <a:latin typeface="Arial" panose="020B0604020202020204" pitchFamily="34" charset="0"/>
                <a:cs typeface="Arial" panose="020B0604020202020204" pitchFamily="34" charset="0"/>
              </a:rPr>
              <a:t>GPS koordinata </a:t>
            </a:r>
          </a:p>
          <a:p>
            <a:pPr marL="457200" lvl="1">
              <a:spcBef>
                <a:spcPts val="0"/>
              </a:spcBef>
            </a:pPr>
            <a:r>
              <a:rPr lang="hr-HR" b="0" i="0" kern="1200" baseline="0" dirty="0">
                <a:solidFill>
                  <a:srgbClr val="000000"/>
                </a:solidFill>
                <a:effectLst/>
                <a:latin typeface="Arial" panose="020B0604020202020204" pitchFamily="34" charset="0"/>
                <a:cs typeface="Arial" panose="020B0604020202020204" pitchFamily="34" charset="0"/>
              </a:rPr>
              <a:t>Gradska četvrt </a:t>
            </a:r>
          </a:p>
          <a:p>
            <a:pPr marL="457200" lvl="1">
              <a:spcBef>
                <a:spcPts val="0"/>
              </a:spcBef>
            </a:pPr>
            <a:r>
              <a:rPr lang="hr-HR" dirty="0">
                <a:solidFill>
                  <a:srgbClr val="000000"/>
                </a:solidFill>
                <a:latin typeface="Arial" panose="020B0604020202020204" pitchFamily="34" charset="0"/>
                <a:cs typeface="Arial" panose="020B0604020202020204" pitchFamily="34" charset="0"/>
              </a:rPr>
              <a:t>A</a:t>
            </a:r>
            <a:r>
              <a:rPr lang="hr-HR" b="0" i="0" kern="1200" baseline="0" dirty="0">
                <a:solidFill>
                  <a:srgbClr val="000000"/>
                </a:solidFill>
                <a:effectLst/>
                <a:latin typeface="Arial" panose="020B0604020202020204" pitchFamily="34" charset="0"/>
                <a:cs typeface="Arial" panose="020B0604020202020204" pitchFamily="34" charset="0"/>
              </a:rPr>
              <a:t>dresa građevine</a:t>
            </a:r>
            <a:endParaRPr lang="hr-HR" dirty="0">
              <a:solidFill>
                <a:srgbClr val="000000"/>
              </a:solidFill>
              <a:latin typeface="Arial" panose="020B0604020202020204" pitchFamily="34" charset="0"/>
              <a:cs typeface="Arial" panose="020B0604020202020204" pitchFamily="34" charset="0"/>
            </a:endParaRPr>
          </a:p>
          <a:p>
            <a:pPr marL="457200" lvl="1">
              <a:spcBef>
                <a:spcPts val="0"/>
              </a:spcBef>
            </a:pPr>
            <a:r>
              <a:rPr lang="hr-HR" b="0" i="0" kern="1200" baseline="0" dirty="0">
                <a:solidFill>
                  <a:srgbClr val="000000"/>
                </a:solidFill>
                <a:effectLst/>
                <a:latin typeface="Arial" panose="020B0604020202020204" pitchFamily="34" charset="0"/>
                <a:cs typeface="Arial" panose="020B0604020202020204" pitchFamily="34" charset="0"/>
              </a:rPr>
              <a:t>Naziv građevine</a:t>
            </a:r>
          </a:p>
          <a:p>
            <a:pPr marL="457200" lvl="1">
              <a:spcBef>
                <a:spcPts val="0"/>
              </a:spcBef>
            </a:pPr>
            <a:endParaRPr lang="hr-HR" dirty="0">
              <a:solidFill>
                <a:srgbClr val="000000"/>
              </a:solidFill>
              <a:latin typeface="Arial" panose="020B0604020202020204" pitchFamily="34" charset="0"/>
              <a:cs typeface="Arial" panose="020B0604020202020204" pitchFamily="34" charset="0"/>
            </a:endParaRPr>
          </a:p>
          <a:p>
            <a:pPr marL="457200" lvl="1">
              <a:spcBef>
                <a:spcPts val="0"/>
              </a:spcBef>
            </a:pPr>
            <a:r>
              <a:rPr lang="hr-HR" b="0" i="0" kern="1200" baseline="0" dirty="0">
                <a:solidFill>
                  <a:srgbClr val="000000"/>
                </a:solidFill>
                <a:effectLst/>
                <a:latin typeface="Arial" panose="020B0604020202020204" pitchFamily="34" charset="0"/>
                <a:cs typeface="Arial" panose="020B0604020202020204" pitchFamily="34" charset="0"/>
              </a:rPr>
              <a:t>Potresna</a:t>
            </a:r>
            <a:r>
              <a:rPr lang="hr-HR" b="0" i="0" kern="1200" dirty="0">
                <a:solidFill>
                  <a:srgbClr val="000000"/>
                </a:solidFill>
                <a:effectLst/>
                <a:latin typeface="Arial" panose="020B0604020202020204" pitchFamily="34" charset="0"/>
                <a:cs typeface="Arial" panose="020B0604020202020204" pitchFamily="34" charset="0"/>
              </a:rPr>
              <a:t> zona:</a:t>
            </a:r>
          </a:p>
          <a:p>
            <a:pPr marL="228600" lvl="1" indent="0">
              <a:spcBef>
                <a:spcPts val="1200"/>
              </a:spcBef>
              <a:buNone/>
            </a:pPr>
            <a:r>
              <a:rPr lang="hr-HR" dirty="0">
                <a:solidFill>
                  <a:srgbClr val="000000"/>
                </a:solidFill>
                <a:latin typeface="Arial" panose="020B0604020202020204" pitchFamily="34" charset="0"/>
                <a:cs typeface="Arial" panose="020B0604020202020204" pitchFamily="34" charset="0"/>
              </a:rPr>
              <a:t>	</a:t>
            </a:r>
            <a:r>
              <a:rPr lang="hr-HR" b="0" i="0" kern="1200" dirty="0">
                <a:solidFill>
                  <a:srgbClr val="000000"/>
                </a:solidFill>
                <a:effectLst/>
                <a:latin typeface="Arial" panose="020B0604020202020204" pitchFamily="34" charset="0"/>
                <a:cs typeface="Arial" panose="020B0604020202020204" pitchFamily="34" charset="0"/>
              </a:rPr>
              <a:t>P.P.  475 g.</a:t>
            </a:r>
          </a:p>
          <a:p>
            <a:pPr marL="228600" lvl="1" indent="0">
              <a:spcBef>
                <a:spcPts val="1200"/>
              </a:spcBef>
              <a:buNone/>
            </a:pPr>
            <a:r>
              <a:rPr lang="hr-HR" dirty="0">
                <a:solidFill>
                  <a:srgbClr val="000000"/>
                </a:solidFill>
                <a:latin typeface="Arial" panose="020B0604020202020204" pitchFamily="34" charset="0"/>
                <a:cs typeface="Arial" panose="020B0604020202020204" pitchFamily="34" charset="0"/>
              </a:rPr>
              <a:t>	P.P.    95 g.</a:t>
            </a:r>
          </a:p>
        </p:txBody>
      </p:sp>
      <p:pic>
        <p:nvPicPr>
          <p:cNvPr id="11" name="Picture 10">
            <a:extLst>
              <a:ext uri="{FF2B5EF4-FFF2-40B4-BE49-F238E27FC236}">
                <a16:creationId xmlns:a16="http://schemas.microsoft.com/office/drawing/2014/main" id="{A1D39F75-120F-99A7-67F2-1928C732442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10452" y="2586959"/>
            <a:ext cx="3545202" cy="2542463"/>
          </a:xfrm>
          <a:prstGeom prst="rect">
            <a:avLst/>
          </a:prstGeom>
        </p:spPr>
      </p:pic>
      <p:pic>
        <p:nvPicPr>
          <p:cNvPr id="14" name="Picture 13">
            <a:extLst>
              <a:ext uri="{FF2B5EF4-FFF2-40B4-BE49-F238E27FC236}">
                <a16:creationId xmlns:a16="http://schemas.microsoft.com/office/drawing/2014/main" id="{7FF82F13-F49C-2E02-B4CA-C13AADD7D25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057074" y="2584556"/>
            <a:ext cx="3553916" cy="2510713"/>
          </a:xfrm>
          <a:prstGeom prst="rect">
            <a:avLst/>
          </a:prstGeom>
        </p:spPr>
      </p:pic>
      <p:sp>
        <p:nvSpPr>
          <p:cNvPr id="16" name="TextBox 15">
            <a:extLst>
              <a:ext uri="{FF2B5EF4-FFF2-40B4-BE49-F238E27FC236}">
                <a16:creationId xmlns:a16="http://schemas.microsoft.com/office/drawing/2014/main" id="{A6BB0B9B-4B31-89AC-8DF0-736D6F3ECE2D}"/>
              </a:ext>
            </a:extLst>
          </p:cNvPr>
          <p:cNvSpPr txBox="1"/>
          <p:nvPr/>
        </p:nvSpPr>
        <p:spPr>
          <a:xfrm>
            <a:off x="4724400" y="5706805"/>
            <a:ext cx="6692695" cy="430887"/>
          </a:xfrm>
          <a:prstGeom prst="rect">
            <a:avLst/>
          </a:prstGeom>
          <a:noFill/>
        </p:spPr>
        <p:txBody>
          <a:bodyPr wrap="square">
            <a:spAutoFit/>
          </a:bodyPr>
          <a:lstStyle/>
          <a:p>
            <a:pPr algn="ctr"/>
            <a:r>
              <a:rPr lang="en-US" sz="1100" i="1" dirty="0" err="1">
                <a:latin typeface="Arial" panose="020B0604020202020204" pitchFamily="34" charset="0"/>
                <a:cs typeface="Arial" panose="020B0604020202020204" pitchFamily="34" charset="0"/>
              </a:rPr>
              <a:t>Seizmička</a:t>
            </a:r>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istraživanja</a:t>
            </a:r>
            <a:r>
              <a:rPr lang="en-US" sz="1100" i="1" dirty="0">
                <a:latin typeface="Arial" panose="020B0604020202020204" pitchFamily="34" charset="0"/>
                <a:cs typeface="Arial" panose="020B0604020202020204" pitchFamily="34" charset="0"/>
              </a:rPr>
              <a:t> u </a:t>
            </a:r>
            <a:r>
              <a:rPr lang="en-US" sz="1100" i="1" dirty="0" err="1">
                <a:latin typeface="Arial" panose="020B0604020202020204" pitchFamily="34" charset="0"/>
                <a:cs typeface="Arial" panose="020B0604020202020204" pitchFamily="34" charset="0"/>
              </a:rPr>
              <a:t>sklopu</a:t>
            </a:r>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projekta</a:t>
            </a:r>
            <a:r>
              <a:rPr lang="hr-HR" sz="1100" i="1"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a:t>
            </a:r>
            <a:r>
              <a:rPr lang="en-US" sz="1100" i="1" dirty="0" err="1">
                <a:latin typeface="Arial" panose="020B0604020202020204" pitchFamily="34" charset="0"/>
                <a:cs typeface="Arial" panose="020B0604020202020204" pitchFamily="34" charset="0"/>
              </a:rPr>
              <a:t>Procjena</a:t>
            </a:r>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potresnog</a:t>
            </a:r>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rizika</a:t>
            </a:r>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grada</a:t>
            </a:r>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zagreba</a:t>
            </a:r>
            <a:r>
              <a:rPr lang="en-US" sz="1100" i="1" dirty="0">
                <a:latin typeface="Arial" panose="020B0604020202020204" pitchFamily="34" charset="0"/>
                <a:cs typeface="Arial" panose="020B0604020202020204" pitchFamily="34" charset="0"/>
              </a:rPr>
              <a:t>“</a:t>
            </a:r>
            <a:r>
              <a:rPr lang="hr-HR" sz="1100" i="1" dirty="0">
                <a:latin typeface="Arial" panose="020B0604020202020204" pitchFamily="34" charset="0"/>
                <a:cs typeface="Arial" panose="020B0604020202020204" pitchFamily="34" charset="0"/>
              </a:rPr>
              <a:t> - </a:t>
            </a:r>
            <a:r>
              <a:rPr lang="en-US" sz="1100" i="1" dirty="0" err="1">
                <a:latin typeface="Arial" panose="020B0604020202020204" pitchFamily="34" charset="0"/>
                <a:cs typeface="Arial" panose="020B0604020202020204" pitchFamily="34" charset="0"/>
              </a:rPr>
              <a:t>faza</a:t>
            </a:r>
            <a:r>
              <a:rPr lang="en-US" sz="1100" i="1" dirty="0">
                <a:latin typeface="Arial" panose="020B0604020202020204" pitchFamily="34" charset="0"/>
                <a:cs typeface="Arial" panose="020B0604020202020204" pitchFamily="34" charset="0"/>
              </a:rPr>
              <a:t> 1</a:t>
            </a:r>
            <a:r>
              <a:rPr lang="hr-HR" sz="1100" i="1" dirty="0">
                <a:latin typeface="Arial" panose="020B0604020202020204" pitchFamily="34" charset="0"/>
                <a:cs typeface="Arial" panose="020B0604020202020204" pitchFamily="34" charset="0"/>
              </a:rPr>
              <a:t> i faza 2</a:t>
            </a:r>
            <a:r>
              <a:rPr lang="hr-HR" sz="1100" dirty="0">
                <a:latin typeface="Arial" panose="020B0604020202020204" pitchFamily="34" charset="0"/>
                <a:cs typeface="Arial" panose="020B0604020202020204" pitchFamily="34" charset="0"/>
              </a:rPr>
              <a:t>, Sović. I., </a:t>
            </a:r>
            <a:r>
              <a:rPr lang="hr-HR" sz="1100" dirty="0" err="1">
                <a:latin typeface="Arial" panose="020B0604020202020204" pitchFamily="34" charset="0"/>
                <a:cs typeface="Arial" panose="020B0604020202020204" pitchFamily="34" charset="0"/>
              </a:rPr>
              <a:t>Markušić</a:t>
            </a:r>
            <a:r>
              <a:rPr lang="hr-HR" sz="1100" dirty="0">
                <a:latin typeface="Arial" panose="020B0604020202020204" pitchFamily="34" charset="0"/>
                <a:cs typeface="Arial" panose="020B0604020202020204" pitchFamily="34" charset="0"/>
              </a:rPr>
              <a:t> S., </a:t>
            </a:r>
            <a:r>
              <a:rPr lang="hr-HR" sz="1100" dirty="0" err="1">
                <a:latin typeface="Arial" panose="020B0604020202020204" pitchFamily="34" charset="0"/>
                <a:cs typeface="Arial" panose="020B0604020202020204" pitchFamily="34" charset="0"/>
              </a:rPr>
              <a:t>Fiket</a:t>
            </a:r>
            <a:r>
              <a:rPr lang="hr-HR" sz="1100" dirty="0">
                <a:latin typeface="Arial" panose="020B0604020202020204" pitchFamily="34" charset="0"/>
                <a:cs typeface="Arial" panose="020B0604020202020204" pitchFamily="34" charset="0"/>
              </a:rPr>
              <a:t> T., Ivančić I., Kuk K., </a:t>
            </a:r>
            <a:r>
              <a:rPr lang="hr-HR" sz="1100" dirty="0" err="1">
                <a:latin typeface="Arial" panose="020B0604020202020204" pitchFamily="34" charset="0"/>
                <a:cs typeface="Arial" panose="020B0604020202020204" pitchFamily="34" charset="0"/>
              </a:rPr>
              <a:t>Šariri</a:t>
            </a:r>
            <a:r>
              <a:rPr lang="hr-HR" sz="1100" dirty="0">
                <a:latin typeface="Arial" panose="020B0604020202020204" pitchFamily="34" charset="0"/>
                <a:cs typeface="Arial" panose="020B0604020202020204" pitchFamily="34" charset="0"/>
              </a:rPr>
              <a:t> K., Ivančić J.</a:t>
            </a:r>
            <a:endParaRPr lang="en-US" sz="11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C4ED291-EDBE-279C-0BD4-48F505E1C52E}"/>
              </a:ext>
            </a:extLst>
          </p:cNvPr>
          <p:cNvSpPr txBox="1"/>
          <p:nvPr/>
        </p:nvSpPr>
        <p:spPr>
          <a:xfrm>
            <a:off x="4410452" y="5125884"/>
            <a:ext cx="7200537" cy="523220"/>
          </a:xfrm>
          <a:prstGeom prst="rect">
            <a:avLst/>
          </a:prstGeom>
          <a:noFill/>
        </p:spPr>
        <p:txBody>
          <a:bodyPr wrap="square">
            <a:spAutoFit/>
          </a:bodyPr>
          <a:lstStyle/>
          <a:p>
            <a:pPr algn="ctr"/>
            <a:r>
              <a:rPr lang="en-US" sz="1400" dirty="0"/>
              <a:t>Kart</a:t>
            </a:r>
            <a:r>
              <a:rPr lang="hr-HR" sz="1400" dirty="0"/>
              <a:t>e</a:t>
            </a:r>
            <a:r>
              <a:rPr lang="en-US" sz="1400" dirty="0"/>
              <a:t> </a:t>
            </a:r>
            <a:r>
              <a:rPr lang="en-US" sz="1400" dirty="0" err="1"/>
              <a:t>seizmičkog</a:t>
            </a:r>
            <a:r>
              <a:rPr lang="en-US" sz="1400" dirty="0"/>
              <a:t> </a:t>
            </a:r>
            <a:r>
              <a:rPr lang="en-US" sz="1400" dirty="0" err="1"/>
              <a:t>hazarda</a:t>
            </a:r>
            <a:r>
              <a:rPr lang="en-US" sz="1400" dirty="0"/>
              <a:t> </a:t>
            </a:r>
            <a:r>
              <a:rPr lang="en-US" sz="1400" dirty="0" err="1"/>
              <a:t>na</a:t>
            </a:r>
            <a:r>
              <a:rPr lang="en-US" sz="1400" dirty="0"/>
              <a:t> </a:t>
            </a:r>
            <a:r>
              <a:rPr lang="en-US" sz="1400" dirty="0" err="1"/>
              <a:t>realnoj</a:t>
            </a:r>
            <a:r>
              <a:rPr lang="en-US" sz="1400" dirty="0"/>
              <a:t> </a:t>
            </a:r>
            <a:r>
              <a:rPr lang="en-US" sz="1400" dirty="0" err="1"/>
              <a:t>površini</a:t>
            </a:r>
            <a:r>
              <a:rPr lang="en-US" sz="1400" dirty="0"/>
              <a:t> za </a:t>
            </a:r>
            <a:r>
              <a:rPr lang="en-US" sz="1400" dirty="0" err="1"/>
              <a:t>područje</a:t>
            </a:r>
            <a:r>
              <a:rPr lang="en-US" sz="1400" dirty="0"/>
              <a:t> </a:t>
            </a:r>
            <a:r>
              <a:rPr lang="en-US" sz="1400" dirty="0" err="1"/>
              <a:t>Grada</a:t>
            </a:r>
            <a:r>
              <a:rPr lang="en-US" sz="1400" dirty="0"/>
              <a:t> </a:t>
            </a:r>
            <a:r>
              <a:rPr lang="en-US" sz="1400" dirty="0" err="1"/>
              <a:t>Zagreba</a:t>
            </a:r>
            <a:r>
              <a:rPr lang="en-US" sz="1400" dirty="0"/>
              <a:t> </a:t>
            </a:r>
            <a:r>
              <a:rPr lang="hr-HR" sz="1400" dirty="0"/>
              <a:t>prikazane </a:t>
            </a:r>
            <a:r>
              <a:rPr lang="en-US" sz="1400" dirty="0" err="1"/>
              <a:t>srednj</a:t>
            </a:r>
            <a:r>
              <a:rPr lang="hr-HR" sz="1400" dirty="0"/>
              <a:t>om</a:t>
            </a:r>
            <a:r>
              <a:rPr lang="en-US" sz="1400" dirty="0"/>
              <a:t> </a:t>
            </a:r>
            <a:r>
              <a:rPr lang="en-US" sz="1400" dirty="0" err="1"/>
              <a:t>vrijednost</a:t>
            </a:r>
            <a:r>
              <a:rPr lang="en-US" sz="1400" dirty="0"/>
              <a:t> PGA (u </a:t>
            </a:r>
            <a:r>
              <a:rPr lang="en-US" sz="1400" dirty="0" err="1"/>
              <a:t>jedinicama</a:t>
            </a:r>
            <a:r>
              <a:rPr lang="en-US" sz="1400" dirty="0"/>
              <a:t> g) za </a:t>
            </a:r>
            <a:r>
              <a:rPr lang="en-US" sz="1400" dirty="0" err="1"/>
              <a:t>povratno</a:t>
            </a:r>
            <a:r>
              <a:rPr lang="en-US" sz="1400" dirty="0"/>
              <a:t> </a:t>
            </a:r>
            <a:r>
              <a:rPr lang="en-US" sz="1400" dirty="0" err="1"/>
              <a:t>razdoblje</a:t>
            </a:r>
            <a:r>
              <a:rPr lang="en-US" sz="1400" dirty="0"/>
              <a:t> od 475</a:t>
            </a:r>
            <a:r>
              <a:rPr lang="hr-HR" sz="1400" dirty="0"/>
              <a:t> godina (lijevo) i 95 godina (desno)</a:t>
            </a:r>
            <a:endParaRPr lang="en-US" sz="1400" dirty="0"/>
          </a:p>
        </p:txBody>
      </p:sp>
      <p:sp>
        <p:nvSpPr>
          <p:cNvPr id="3" name="Title 1">
            <a:extLst>
              <a:ext uri="{FF2B5EF4-FFF2-40B4-BE49-F238E27FC236}">
                <a16:creationId xmlns:a16="http://schemas.microsoft.com/office/drawing/2014/main" id="{A653A977-FAFD-A576-BDDE-6BA00024621B}"/>
              </a:ext>
            </a:extLst>
          </p:cNvPr>
          <p:cNvSpPr txBox="1">
            <a:spLocks/>
          </p:cNvSpPr>
          <p:nvPr/>
        </p:nvSpPr>
        <p:spPr>
          <a:xfrm>
            <a:off x="516635" y="430198"/>
            <a:ext cx="11417350" cy="67872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3. </a:t>
            </a:r>
            <a:r>
              <a:rPr lang="pl-PL" sz="3200" b="1" dirty="0">
                <a:latin typeface="Arial" panose="020B0604020202020204" pitchFamily="34" charset="0"/>
                <a:cs typeface="Arial" panose="020B0604020202020204" pitchFamily="34" charset="0"/>
              </a:rPr>
              <a:t>Prikupljanje podataka – postojeće baze podataka</a:t>
            </a:r>
          </a:p>
        </p:txBody>
      </p:sp>
    </p:spTree>
    <p:custDataLst>
      <p:tags r:id="rId1"/>
    </p:custDataLst>
    <p:extLst>
      <p:ext uri="{BB962C8B-B14F-4D97-AF65-F5344CB8AC3E}">
        <p14:creationId xmlns:p14="http://schemas.microsoft.com/office/powerpoint/2010/main" val="533889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aerial view of a city&#10;&#10;Description automatically generated">
            <a:extLst>
              <a:ext uri="{FF2B5EF4-FFF2-40B4-BE49-F238E27FC236}">
                <a16:creationId xmlns:a16="http://schemas.microsoft.com/office/drawing/2014/main" id="{6D66C844-0979-718B-94C8-24051BBE1E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2356" y="1584962"/>
            <a:ext cx="6479683" cy="3805023"/>
          </a:xfrm>
          <a:prstGeom prst="rect">
            <a:avLst/>
          </a:prstGeom>
        </p:spPr>
      </p:pic>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2"/>
            <a:ext cx="10739798" cy="4632958"/>
          </a:xfrm>
        </p:spPr>
        <p:txBody>
          <a:bodyPr anchor="t">
            <a:normAutofit/>
          </a:bodyPr>
          <a:lstStyle/>
          <a:p>
            <a:pPr>
              <a:lnSpc>
                <a:spcPct val="112000"/>
              </a:lnSpc>
            </a:pPr>
            <a:endParaRPr lang="hr-HR" b="1" dirty="0">
              <a:latin typeface="Arial" panose="020B0604020202020204" pitchFamily="34" charset="0"/>
              <a:cs typeface="Arial" panose="020B0604020202020204" pitchFamily="34" charset="0"/>
            </a:endParaRPr>
          </a:p>
          <a:p>
            <a:pPr marL="0" indent="0">
              <a:lnSpc>
                <a:spcPct val="100000"/>
              </a:lnSpc>
              <a:spcBef>
                <a:spcPts val="600"/>
              </a:spcBef>
              <a:buNone/>
            </a:pPr>
            <a:endParaRPr lang="hr-HR" sz="2400" dirty="0">
              <a:latin typeface="Arial" panose="020B0604020202020204" pitchFamily="34" charset="0"/>
              <a:cs typeface="Arial" panose="020B0604020202020204" pitchFamily="34" charset="0"/>
            </a:endParaRPr>
          </a:p>
        </p:txBody>
      </p:sp>
      <p:pic>
        <p:nvPicPr>
          <p:cNvPr id="16" name="Picture 15" descr="A map of a city&#10;&#10;Description automatically generated">
            <a:extLst>
              <a:ext uri="{FF2B5EF4-FFF2-40B4-BE49-F238E27FC236}">
                <a16:creationId xmlns:a16="http://schemas.microsoft.com/office/drawing/2014/main" id="{65BD42EB-0900-C909-90C6-8612D5DDFB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409"/>
          <a:stretch/>
        </p:blipFill>
        <p:spPr>
          <a:xfrm>
            <a:off x="5552356" y="1584962"/>
            <a:ext cx="6479683" cy="3805023"/>
          </a:xfrm>
          <a:prstGeom prst="rect">
            <a:avLst/>
          </a:prstGeom>
        </p:spPr>
      </p:pic>
      <p:sp>
        <p:nvSpPr>
          <p:cNvPr id="3" name="Content Placeholder 8">
            <a:extLst>
              <a:ext uri="{FF2B5EF4-FFF2-40B4-BE49-F238E27FC236}">
                <a16:creationId xmlns:a16="http://schemas.microsoft.com/office/drawing/2014/main" id="{5228A712-E985-38D6-AEFC-3FB79BAF1282}"/>
              </a:ext>
            </a:extLst>
          </p:cNvPr>
          <p:cNvSpPr txBox="1">
            <a:spLocks/>
          </p:cNvSpPr>
          <p:nvPr/>
        </p:nvSpPr>
        <p:spPr>
          <a:xfrm>
            <a:off x="630935" y="1584962"/>
            <a:ext cx="4849115" cy="46329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kzidenz Grotesk CE Roma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zidenz Grotesk Light" panose="020B03040202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zidenz Grotesk Light" panose="020B03040202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hr-HR" sz="2400" b="1" dirty="0">
              <a:solidFill>
                <a:srgbClr val="000000"/>
              </a:solidFill>
              <a:latin typeface="Arial" panose="020B0604020202020204" pitchFamily="34" charset="0"/>
              <a:cs typeface="Arial" panose="020B0604020202020204" pitchFamily="34" charset="0"/>
            </a:endParaRPr>
          </a:p>
          <a:p>
            <a:pPr marL="0">
              <a:spcBef>
                <a:spcPts val="0"/>
              </a:spcBef>
            </a:pPr>
            <a:r>
              <a:rPr lang="hr-HR" sz="2400" dirty="0">
                <a:solidFill>
                  <a:srgbClr val="000000"/>
                </a:solidFill>
                <a:latin typeface="Arial" panose="020B0604020202020204" pitchFamily="34" charset="0"/>
                <a:cs typeface="Arial" panose="020B0604020202020204" pitchFamily="34" charset="0"/>
              </a:rPr>
              <a:t>Korištenje postojećih podataka iz baze procjena oštećenja i uporabljivosti građevina nakon potresa u Zagrebu 2020. godine.</a:t>
            </a:r>
          </a:p>
          <a:p>
            <a:pPr marL="0" indent="0">
              <a:lnSpc>
                <a:spcPct val="100000"/>
              </a:lnSpc>
              <a:spcBef>
                <a:spcPts val="600"/>
              </a:spcBef>
              <a:buFont typeface="Arial" panose="020B0604020202020204" pitchFamily="34" charset="0"/>
              <a:buNone/>
            </a:pPr>
            <a:endParaRPr lang="hr-HR" sz="2400" dirty="0">
              <a:latin typeface="Arial" panose="020B0604020202020204" pitchFamily="34" charset="0"/>
              <a:cs typeface="Arial" panose="020B0604020202020204" pitchFamily="34" charset="0"/>
            </a:endParaRPr>
          </a:p>
          <a:p>
            <a:pPr>
              <a:lnSpc>
                <a:spcPct val="112000"/>
              </a:lnSpc>
            </a:pPr>
            <a:r>
              <a:rPr lang="hr-HR" sz="2400" b="1" dirty="0" err="1">
                <a:latin typeface="Arial" panose="020B0604020202020204" pitchFamily="34" charset="0"/>
                <a:cs typeface="Arial" panose="020B0604020202020204" pitchFamily="34" charset="0"/>
              </a:rPr>
              <a:t>Katnost</a:t>
            </a:r>
            <a:r>
              <a:rPr lang="hr-HR" sz="2400" b="1" dirty="0">
                <a:latin typeface="Arial" panose="020B0604020202020204" pitchFamily="34" charset="0"/>
                <a:cs typeface="Arial" panose="020B0604020202020204" pitchFamily="34" charset="0"/>
              </a:rPr>
              <a:t>, oštećenja, površina, </a:t>
            </a:r>
            <a:br>
              <a:rPr lang="hr-HR" sz="2400" b="1" dirty="0">
                <a:latin typeface="Arial" panose="020B0604020202020204" pitchFamily="34" charset="0"/>
                <a:cs typeface="Arial" panose="020B0604020202020204" pitchFamily="34" charset="0"/>
              </a:rPr>
            </a:br>
            <a:r>
              <a:rPr lang="hr-HR" sz="2400" b="1" dirty="0">
                <a:latin typeface="Arial" panose="020B0604020202020204" pitchFamily="34" charset="0"/>
                <a:cs typeface="Arial" panose="020B0604020202020204" pitchFamily="34" charset="0"/>
              </a:rPr>
              <a:t>vrsta konstrukcije</a:t>
            </a:r>
          </a:p>
        </p:txBody>
      </p:sp>
      <p:sp>
        <p:nvSpPr>
          <p:cNvPr id="11" name="Title 1">
            <a:extLst>
              <a:ext uri="{FF2B5EF4-FFF2-40B4-BE49-F238E27FC236}">
                <a16:creationId xmlns:a16="http://schemas.microsoft.com/office/drawing/2014/main" id="{9A331075-E566-C0A1-E934-83E61362AFCB}"/>
              </a:ext>
            </a:extLst>
          </p:cNvPr>
          <p:cNvSpPr txBox="1">
            <a:spLocks/>
          </p:cNvSpPr>
          <p:nvPr/>
        </p:nvSpPr>
        <p:spPr>
          <a:xfrm>
            <a:off x="516635" y="430198"/>
            <a:ext cx="11417350" cy="67872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3. </a:t>
            </a:r>
            <a:r>
              <a:rPr lang="pl-PL" sz="3200" b="1" dirty="0">
                <a:latin typeface="Arial" panose="020B0604020202020204" pitchFamily="34" charset="0"/>
                <a:cs typeface="Arial" panose="020B0604020202020204" pitchFamily="34" charset="0"/>
              </a:rPr>
              <a:t>Prikupljanje podataka – postojeće baze podataka</a:t>
            </a:r>
          </a:p>
        </p:txBody>
      </p:sp>
    </p:spTree>
    <p:custDataLst>
      <p:tags r:id="rId1"/>
    </p:custDataLst>
    <p:extLst>
      <p:ext uri="{BB962C8B-B14F-4D97-AF65-F5344CB8AC3E}">
        <p14:creationId xmlns:p14="http://schemas.microsoft.com/office/powerpoint/2010/main" val="214283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2"/>
            <a:ext cx="4684015" cy="4632958"/>
          </a:xfrm>
        </p:spPr>
        <p:txBody>
          <a:bodyPr anchor="t">
            <a:normAutofit/>
          </a:bodyPr>
          <a:lstStyle/>
          <a:p>
            <a:pPr marL="0" indent="0" algn="l" rtl="0" eaLnBrk="1" latinLnBrk="0" hangingPunct="1">
              <a:spcBef>
                <a:spcPts val="0"/>
              </a:spcBef>
              <a:spcAft>
                <a:spcPts val="0"/>
              </a:spcAft>
              <a:buNone/>
            </a:pPr>
            <a:endParaRPr lang="hr-HR" sz="2400" b="1" dirty="0">
              <a:solidFill>
                <a:srgbClr val="000000"/>
              </a:solidFill>
              <a:latin typeface="Arial" panose="020B0604020202020204" pitchFamily="34" charset="0"/>
              <a:cs typeface="Arial" panose="020B0604020202020204" pitchFamily="34" charset="0"/>
            </a:endParaRPr>
          </a:p>
          <a:p>
            <a:pPr marL="0" algn="l" rtl="0" eaLnBrk="1" latinLnBrk="0" hangingPunct="1">
              <a:spcBef>
                <a:spcPts val="0"/>
              </a:spcBef>
              <a:spcAft>
                <a:spcPts val="0"/>
              </a:spcAft>
            </a:pPr>
            <a:r>
              <a:rPr lang="hr-HR" sz="2400" dirty="0">
                <a:solidFill>
                  <a:srgbClr val="000000"/>
                </a:solidFill>
                <a:latin typeface="Arial" panose="020B0604020202020204" pitchFamily="34" charset="0"/>
                <a:cs typeface="Arial" panose="020B0604020202020204" pitchFamily="34" charset="0"/>
              </a:rPr>
              <a:t>Korištenje postojećih podataka iz baze procjena oštećenja i uporabljivosti građevina nakon potresa u Zagrebu 2020. godine.</a:t>
            </a:r>
          </a:p>
          <a:p>
            <a:pPr marL="0" indent="0">
              <a:lnSpc>
                <a:spcPct val="100000"/>
              </a:lnSpc>
              <a:spcBef>
                <a:spcPts val="600"/>
              </a:spcBef>
              <a:buNone/>
            </a:pPr>
            <a:endParaRPr lang="hr-HR" sz="2400" dirty="0">
              <a:latin typeface="Arial" panose="020B0604020202020204" pitchFamily="34" charset="0"/>
              <a:cs typeface="Arial" panose="020B0604020202020204" pitchFamily="34" charset="0"/>
            </a:endParaRPr>
          </a:p>
          <a:p>
            <a:pPr>
              <a:lnSpc>
                <a:spcPct val="112000"/>
              </a:lnSpc>
            </a:pPr>
            <a:r>
              <a:rPr lang="hr-HR" sz="2400" b="1" dirty="0" err="1">
                <a:latin typeface="Arial" panose="020B0604020202020204" pitchFamily="34" charset="0"/>
                <a:cs typeface="Arial" panose="020B0604020202020204" pitchFamily="34" charset="0"/>
              </a:rPr>
              <a:t>Katnost</a:t>
            </a:r>
            <a:endParaRPr lang="hr-HR" sz="2400" b="1" dirty="0">
              <a:latin typeface="Arial" panose="020B0604020202020204" pitchFamily="34" charset="0"/>
              <a:cs typeface="Arial" panose="020B0604020202020204" pitchFamily="34" charset="0"/>
            </a:endParaRPr>
          </a:p>
        </p:txBody>
      </p:sp>
      <p:pic>
        <p:nvPicPr>
          <p:cNvPr id="10" name="Picture 9" descr="A map of a city&#10;&#10;Description automatically generated">
            <a:extLst>
              <a:ext uri="{FF2B5EF4-FFF2-40B4-BE49-F238E27FC236}">
                <a16:creationId xmlns:a16="http://schemas.microsoft.com/office/drawing/2014/main" id="{7A57B129-0B55-6DD4-DBAF-551D13E7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8816" y="1376095"/>
            <a:ext cx="6563224" cy="4624739"/>
          </a:xfrm>
          <a:prstGeom prst="rect">
            <a:avLst/>
          </a:prstGeom>
        </p:spPr>
      </p:pic>
      <p:sp>
        <p:nvSpPr>
          <p:cNvPr id="11" name="Title 1">
            <a:extLst>
              <a:ext uri="{FF2B5EF4-FFF2-40B4-BE49-F238E27FC236}">
                <a16:creationId xmlns:a16="http://schemas.microsoft.com/office/drawing/2014/main" id="{CA8C3DE1-B9C6-89A3-D9B9-74553B639533}"/>
              </a:ext>
            </a:extLst>
          </p:cNvPr>
          <p:cNvSpPr txBox="1">
            <a:spLocks/>
          </p:cNvSpPr>
          <p:nvPr/>
        </p:nvSpPr>
        <p:spPr>
          <a:xfrm>
            <a:off x="516635" y="430198"/>
            <a:ext cx="11417350" cy="67872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3. </a:t>
            </a:r>
            <a:r>
              <a:rPr lang="pl-PL" sz="3200" b="1" dirty="0">
                <a:latin typeface="Arial" panose="020B0604020202020204" pitchFamily="34" charset="0"/>
                <a:cs typeface="Arial" panose="020B0604020202020204" pitchFamily="34" charset="0"/>
              </a:rPr>
              <a:t>Prikupljanje podataka – postojeće baze podataka</a:t>
            </a:r>
          </a:p>
        </p:txBody>
      </p:sp>
    </p:spTree>
    <p:custDataLst>
      <p:tags r:id="rId1"/>
    </p:custDataLst>
    <p:extLst>
      <p:ext uri="{BB962C8B-B14F-4D97-AF65-F5344CB8AC3E}">
        <p14:creationId xmlns:p14="http://schemas.microsoft.com/office/powerpoint/2010/main" val="1895668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2"/>
            <a:ext cx="5759355" cy="4632958"/>
          </a:xfrm>
        </p:spPr>
        <p:txBody>
          <a:bodyPr anchor="t">
            <a:normAutofit/>
          </a:bodyPr>
          <a:lstStyle/>
          <a:p>
            <a:pPr marL="0" algn="l" rtl="0" eaLnBrk="1" latinLnBrk="0" hangingPunct="1">
              <a:spcBef>
                <a:spcPts val="0"/>
              </a:spcBef>
              <a:spcAft>
                <a:spcPts val="0"/>
              </a:spcAft>
            </a:pPr>
            <a:r>
              <a:rPr lang="hr-HR" b="0" i="0" kern="1200" baseline="0" dirty="0">
                <a:solidFill>
                  <a:srgbClr val="000000"/>
                </a:solidFill>
                <a:effectLst/>
                <a:latin typeface="Arial" panose="020B0604020202020204" pitchFamily="34" charset="0"/>
                <a:cs typeface="Arial" panose="020B0604020202020204" pitchFamily="34" charset="0"/>
              </a:rPr>
              <a:t>Podaci o priključcima:</a:t>
            </a:r>
          </a:p>
          <a:p>
            <a:pPr marL="457200" lvl="1">
              <a:lnSpc>
                <a:spcPct val="100000"/>
              </a:lnSpc>
              <a:spcBef>
                <a:spcPts val="300"/>
              </a:spcBef>
            </a:pPr>
            <a:r>
              <a:rPr lang="hr-HR" b="0" i="0" kern="1200" baseline="0" dirty="0">
                <a:solidFill>
                  <a:srgbClr val="000000"/>
                </a:solidFill>
                <a:effectLst/>
                <a:latin typeface="Arial" panose="020B0604020202020204" pitchFamily="34" charset="0"/>
                <a:cs typeface="Arial" panose="020B0604020202020204" pitchFamily="34" charset="0"/>
              </a:rPr>
              <a:t>vodovodnim instalacijama</a:t>
            </a:r>
          </a:p>
          <a:p>
            <a:pPr marL="457200" lvl="1">
              <a:lnSpc>
                <a:spcPct val="100000"/>
              </a:lnSpc>
              <a:spcBef>
                <a:spcPts val="300"/>
              </a:spcBef>
            </a:pPr>
            <a:r>
              <a:rPr lang="hr-HR" b="0" i="0" kern="1200" baseline="0" dirty="0">
                <a:solidFill>
                  <a:srgbClr val="000000"/>
                </a:solidFill>
                <a:effectLst/>
                <a:latin typeface="Arial" panose="020B0604020202020204" pitchFamily="34" charset="0"/>
                <a:cs typeface="Arial" panose="020B0604020202020204" pitchFamily="34" charset="0"/>
              </a:rPr>
              <a:t>instalacija električne energije</a:t>
            </a:r>
          </a:p>
          <a:p>
            <a:pPr marL="457200" lvl="1">
              <a:lnSpc>
                <a:spcPct val="100000"/>
              </a:lnSpc>
              <a:spcBef>
                <a:spcPts val="300"/>
              </a:spcBef>
            </a:pPr>
            <a:r>
              <a:rPr lang="hr-HR" dirty="0">
                <a:solidFill>
                  <a:srgbClr val="000000"/>
                </a:solidFill>
                <a:latin typeface="Arial" panose="020B0604020202020204" pitchFamily="34" charset="0"/>
                <a:cs typeface="Arial" panose="020B0604020202020204" pitchFamily="34" charset="0"/>
              </a:rPr>
              <a:t>plinskim </a:t>
            </a:r>
            <a:r>
              <a:rPr lang="hr-HR" dirty="0" err="1">
                <a:solidFill>
                  <a:srgbClr val="000000"/>
                </a:solidFill>
                <a:latin typeface="Arial" panose="020B0604020202020204" pitchFamily="34" charset="0"/>
                <a:cs typeface="Arial" panose="020B0604020202020204" pitchFamily="34" charset="0"/>
              </a:rPr>
              <a:t>intalacijama</a:t>
            </a:r>
            <a:endParaRPr lang="hr-HR" b="0" i="0" kern="1200" baseline="0" dirty="0">
              <a:solidFill>
                <a:srgbClr val="000000"/>
              </a:solidFill>
              <a:effectLst/>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735E127-9758-EA10-7C5F-833F11323F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41605" y="2008"/>
            <a:ext cx="5550395" cy="6853983"/>
          </a:xfrm>
          <a:prstGeom prst="rect">
            <a:avLst/>
          </a:prstGeom>
        </p:spPr>
      </p:pic>
      <p:pic>
        <p:nvPicPr>
          <p:cNvPr id="3" name="Picture 2">
            <a:extLst>
              <a:ext uri="{FF2B5EF4-FFF2-40B4-BE49-F238E27FC236}">
                <a16:creationId xmlns:a16="http://schemas.microsoft.com/office/drawing/2014/main" id="{638C59F7-001C-50E3-8113-24380CAE0DA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94461" y="2700250"/>
            <a:ext cx="5550775" cy="1503498"/>
          </a:xfrm>
          <a:prstGeom prst="rect">
            <a:avLst/>
          </a:prstGeo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a:extLst>
              <a:ext uri="{FF2B5EF4-FFF2-40B4-BE49-F238E27FC236}">
                <a16:creationId xmlns:a16="http://schemas.microsoft.com/office/drawing/2014/main" id="{CFC52DCA-40E9-1A4B-9BBE-9B065CF8CC1C}"/>
              </a:ext>
            </a:extLst>
          </p:cNvPr>
          <p:cNvSpPr/>
          <p:nvPr/>
        </p:nvSpPr>
        <p:spPr>
          <a:xfrm>
            <a:off x="9725134" y="5378992"/>
            <a:ext cx="1975945" cy="788276"/>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8" name="Picture 7" descr="A map of a city&#10;&#10;Description automatically generated">
            <a:extLst>
              <a:ext uri="{FF2B5EF4-FFF2-40B4-BE49-F238E27FC236}">
                <a16:creationId xmlns:a16="http://schemas.microsoft.com/office/drawing/2014/main" id="{44357B94-06A2-2742-2ED8-3554CF3649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900" y="3604036"/>
            <a:ext cx="7981950" cy="2626670"/>
          </a:xfrm>
          <a:prstGeom prst="rect">
            <a:avLst/>
          </a:prstGeom>
          <a:ln>
            <a:solidFill>
              <a:schemeClr val="tx1"/>
            </a:solid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A563E145-B885-6DAD-009D-E3687A12D774}"/>
              </a:ext>
            </a:extLst>
          </p:cNvPr>
          <p:cNvSpPr txBox="1">
            <a:spLocks/>
          </p:cNvSpPr>
          <p:nvPr/>
        </p:nvSpPr>
        <p:spPr>
          <a:xfrm>
            <a:off x="516635" y="430198"/>
            <a:ext cx="11417350" cy="960452"/>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3. </a:t>
            </a:r>
            <a:r>
              <a:rPr lang="pl-PL" sz="3200" b="1" dirty="0">
                <a:latin typeface="Arial" panose="020B0604020202020204" pitchFamily="34" charset="0"/>
                <a:cs typeface="Arial" panose="020B0604020202020204" pitchFamily="34" charset="0"/>
              </a:rPr>
              <a:t>Prikupljanje podataka </a:t>
            </a:r>
            <a:br>
              <a:rPr lang="pl-PL" sz="3200" b="1" dirty="0">
                <a:latin typeface="Arial" panose="020B0604020202020204" pitchFamily="34" charset="0"/>
                <a:cs typeface="Arial" panose="020B0604020202020204" pitchFamily="34" charset="0"/>
              </a:rPr>
            </a:br>
            <a:r>
              <a:rPr lang="pl-PL" sz="3200" b="1" dirty="0">
                <a:latin typeface="Arial" panose="020B0604020202020204" pitchFamily="34" charset="0"/>
                <a:cs typeface="Arial" panose="020B0604020202020204" pitchFamily="34" charset="0"/>
              </a:rPr>
              <a:t>    – postojeće baze podataka</a:t>
            </a:r>
          </a:p>
        </p:txBody>
      </p:sp>
    </p:spTree>
    <p:custDataLst>
      <p:tags r:id="rId1"/>
    </p:custDataLst>
    <p:extLst>
      <p:ext uri="{BB962C8B-B14F-4D97-AF65-F5344CB8AC3E}">
        <p14:creationId xmlns:p14="http://schemas.microsoft.com/office/powerpoint/2010/main" val="6393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Effect transition="in" filter="fade">
                                      <p:cBhvr>
                                        <p:cTn id="16" dur="750"/>
                                        <p:tgtEl>
                                          <p:spTgt spid="3"/>
                                        </p:tgtEl>
                                      </p:cBhvr>
                                    </p:animEffect>
                                  </p:childTnLst>
                                </p:cTn>
                              </p:par>
                              <p:par>
                                <p:cTn id="17" presetID="42" presetClass="path" presetSubtype="0" accel="50000" decel="50000" fill="hold" nodeType="withEffect">
                                  <p:stCondLst>
                                    <p:cond delay="0"/>
                                  </p:stCondLst>
                                  <p:childTnLst>
                                    <p:animMotion origin="layout" path="M 0.10534 0.32361 L 3.54167E-6 -7.40741E-7 " pathEditMode="relative" rAng="0" ptsTypes="AA">
                                      <p:cBhvr>
                                        <p:cTn id="18" dur="750" fill="hold"/>
                                        <p:tgtEl>
                                          <p:spTgt spid="3"/>
                                        </p:tgtEl>
                                        <p:attrNameLst>
                                          <p:attrName>ppt_x</p:attrName>
                                          <p:attrName>ppt_y</p:attrName>
                                        </p:attrNameLst>
                                      </p:cBhvr>
                                      <p:rCtr x="-5273" y="-16181"/>
                                    </p:animMotion>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5E9EFE-0E84-0CD3-2664-7AF2B48C4DF1}"/>
              </a:ext>
            </a:extLst>
          </p:cNvPr>
          <p:cNvPicPr>
            <a:picLocks noChangeAspect="1"/>
          </p:cNvPicPr>
          <p:nvPr/>
        </p:nvPicPr>
        <p:blipFill rotWithShape="1">
          <a:blip r:embed="rId2"/>
          <a:srcRect r="11525"/>
          <a:stretch/>
        </p:blipFill>
        <p:spPr>
          <a:xfrm>
            <a:off x="5431479" y="1304776"/>
            <a:ext cx="6595287" cy="4194324"/>
          </a:xfrm>
          <a:prstGeom prst="rect">
            <a:avLst/>
          </a:prstGeom>
        </p:spPr>
      </p:pic>
      <p:sp>
        <p:nvSpPr>
          <p:cNvPr id="11" name="Content Placeholder 8">
            <a:extLst>
              <a:ext uri="{FF2B5EF4-FFF2-40B4-BE49-F238E27FC236}">
                <a16:creationId xmlns:a16="http://schemas.microsoft.com/office/drawing/2014/main" id="{447BE1C0-4414-959F-9963-E048E017BFC3}"/>
              </a:ext>
            </a:extLst>
          </p:cNvPr>
          <p:cNvSpPr txBox="1">
            <a:spLocks/>
          </p:cNvSpPr>
          <p:nvPr/>
        </p:nvSpPr>
        <p:spPr>
          <a:xfrm>
            <a:off x="630935" y="1584962"/>
            <a:ext cx="4849115" cy="46329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kzidenz Grotesk CE Roma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zidenz Grotesk Light" panose="020B03040202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zidenz Grotesk Light" panose="020B03040202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hr-HR" sz="2400" b="1" dirty="0">
              <a:solidFill>
                <a:srgbClr val="000000"/>
              </a:solidFill>
              <a:latin typeface="Arial" panose="020B0604020202020204" pitchFamily="34" charset="0"/>
              <a:cs typeface="Arial" panose="020B0604020202020204" pitchFamily="34" charset="0"/>
            </a:endParaRPr>
          </a:p>
          <a:p>
            <a:pPr marL="0">
              <a:spcBef>
                <a:spcPts val="0"/>
              </a:spcBef>
            </a:pPr>
            <a:r>
              <a:rPr lang="hr-HR" sz="2400" dirty="0">
                <a:solidFill>
                  <a:srgbClr val="000000"/>
                </a:solidFill>
                <a:latin typeface="Arial" panose="020B0604020202020204" pitchFamily="34" charset="0"/>
                <a:cs typeface="Arial" panose="020B0604020202020204" pitchFamily="34" charset="0"/>
              </a:rPr>
              <a:t>Korištenje </a:t>
            </a:r>
            <a:r>
              <a:rPr lang="hr-HR" sz="2400" dirty="0" err="1">
                <a:solidFill>
                  <a:srgbClr val="000000"/>
                </a:solidFill>
                <a:latin typeface="Arial" panose="020B0604020202020204" pitchFamily="34" charset="0"/>
                <a:cs typeface="Arial" panose="020B0604020202020204" pitchFamily="34" charset="0"/>
              </a:rPr>
              <a:t>LiDAR</a:t>
            </a:r>
            <a:r>
              <a:rPr lang="hr-HR" sz="2400" dirty="0">
                <a:solidFill>
                  <a:srgbClr val="000000"/>
                </a:solidFill>
                <a:latin typeface="Arial" panose="020B0604020202020204" pitchFamily="34" charset="0"/>
                <a:cs typeface="Arial" panose="020B0604020202020204" pitchFamily="34" charset="0"/>
              </a:rPr>
              <a:t> snimke iz zraka</a:t>
            </a:r>
          </a:p>
          <a:p>
            <a:pPr marL="0">
              <a:spcBef>
                <a:spcPts val="0"/>
              </a:spcBef>
            </a:pPr>
            <a:endParaRPr lang="hr-HR" sz="2400" dirty="0">
              <a:solidFill>
                <a:srgbClr val="000000"/>
              </a:solidFill>
              <a:latin typeface="Arial" panose="020B0604020202020204" pitchFamily="34" charset="0"/>
              <a:cs typeface="Arial" panose="020B0604020202020204" pitchFamily="34" charset="0"/>
            </a:endParaRPr>
          </a:p>
          <a:p>
            <a:pPr marL="0">
              <a:spcBef>
                <a:spcPts val="0"/>
              </a:spcBef>
            </a:pPr>
            <a:r>
              <a:rPr lang="hr-HR" sz="2400" dirty="0">
                <a:solidFill>
                  <a:srgbClr val="000000"/>
                </a:solidFill>
                <a:latin typeface="Arial" panose="020B0604020202020204" pitchFamily="34" charset="0"/>
                <a:cs typeface="Arial" panose="020B0604020202020204" pitchFamily="34" charset="0"/>
              </a:rPr>
              <a:t>GDi d.o.o. – analiza dobivenih podataka iz </a:t>
            </a:r>
            <a:r>
              <a:rPr lang="hr-HR" sz="2400" dirty="0" err="1">
                <a:solidFill>
                  <a:srgbClr val="000000"/>
                </a:solidFill>
                <a:latin typeface="Arial" panose="020B0604020202020204" pitchFamily="34" charset="0"/>
                <a:cs typeface="Arial" panose="020B0604020202020204" pitchFamily="34" charset="0"/>
              </a:rPr>
              <a:t>LiDAR</a:t>
            </a:r>
            <a:r>
              <a:rPr lang="hr-HR" sz="2400" dirty="0">
                <a:solidFill>
                  <a:srgbClr val="000000"/>
                </a:solidFill>
                <a:latin typeface="Arial" panose="020B0604020202020204" pitchFamily="34" charset="0"/>
                <a:cs typeface="Arial" panose="020B0604020202020204" pitchFamily="34" charset="0"/>
              </a:rPr>
              <a:t> snimke</a:t>
            </a:r>
            <a:endParaRPr lang="hr-HR" sz="2400" dirty="0">
              <a:latin typeface="Arial" panose="020B0604020202020204" pitchFamily="34" charset="0"/>
              <a:cs typeface="Arial" panose="020B0604020202020204" pitchFamily="34" charset="0"/>
            </a:endParaRPr>
          </a:p>
          <a:p>
            <a:pPr>
              <a:lnSpc>
                <a:spcPct val="112000"/>
              </a:lnSpc>
            </a:pPr>
            <a:r>
              <a:rPr lang="hr-HR" sz="2400" b="1" dirty="0">
                <a:latin typeface="Arial" panose="020B0604020202020204" pitchFamily="34" charset="0"/>
                <a:cs typeface="Arial" panose="020B0604020202020204" pitchFamily="34" charset="0"/>
              </a:rPr>
              <a:t>Visina konstrukcije</a:t>
            </a:r>
          </a:p>
          <a:p>
            <a:pPr>
              <a:lnSpc>
                <a:spcPct val="112000"/>
              </a:lnSpc>
            </a:pPr>
            <a:r>
              <a:rPr lang="hr-HR" sz="2400" b="1" dirty="0">
                <a:latin typeface="Arial" panose="020B0604020202020204" pitchFamily="34" charset="0"/>
                <a:cs typeface="Arial" panose="020B0604020202020204" pitchFamily="34" charset="0"/>
              </a:rPr>
              <a:t>Interakcija sa susjednim zgradama</a:t>
            </a:r>
          </a:p>
          <a:p>
            <a:pPr>
              <a:lnSpc>
                <a:spcPct val="112000"/>
              </a:lnSpc>
            </a:pPr>
            <a:r>
              <a:rPr lang="hr-HR" sz="2400" b="1" dirty="0">
                <a:latin typeface="Arial" panose="020B0604020202020204" pitchFamily="34" charset="0"/>
                <a:cs typeface="Arial" panose="020B0604020202020204" pitchFamily="34" charset="0"/>
              </a:rPr>
              <a:t>Tlocrtna površina zgrade</a:t>
            </a:r>
          </a:p>
        </p:txBody>
      </p:sp>
      <p:sp>
        <p:nvSpPr>
          <p:cNvPr id="12" name="Title 1">
            <a:extLst>
              <a:ext uri="{FF2B5EF4-FFF2-40B4-BE49-F238E27FC236}">
                <a16:creationId xmlns:a16="http://schemas.microsoft.com/office/drawing/2014/main" id="{B2357DD1-27BF-3830-9824-87A7DE9016E4}"/>
              </a:ext>
            </a:extLst>
          </p:cNvPr>
          <p:cNvSpPr txBox="1">
            <a:spLocks/>
          </p:cNvSpPr>
          <p:nvPr/>
        </p:nvSpPr>
        <p:spPr>
          <a:xfrm>
            <a:off x="516635" y="430198"/>
            <a:ext cx="11417350" cy="67872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3. </a:t>
            </a:r>
            <a:r>
              <a:rPr lang="pl-PL" sz="3200" b="1" dirty="0">
                <a:latin typeface="Arial" panose="020B0604020202020204" pitchFamily="34" charset="0"/>
                <a:cs typeface="Arial" panose="020B0604020202020204" pitchFamily="34" charset="0"/>
              </a:rPr>
              <a:t>Prikupljanje podataka – postojeće baze podataka</a:t>
            </a:r>
          </a:p>
        </p:txBody>
      </p:sp>
    </p:spTree>
    <p:extLst>
      <p:ext uri="{BB962C8B-B14F-4D97-AF65-F5344CB8AC3E}">
        <p14:creationId xmlns:p14="http://schemas.microsoft.com/office/powerpoint/2010/main" val="2952863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B33CDE8-0D71-87A4-C58C-09C450DDC295}"/>
              </a:ext>
            </a:extLst>
          </p:cNvPr>
          <p:cNvPicPr>
            <a:picLocks noChangeAspect="1"/>
          </p:cNvPicPr>
          <p:nvPr/>
        </p:nvPicPr>
        <p:blipFill>
          <a:blip r:embed="rId4"/>
          <a:stretch>
            <a:fillRect/>
          </a:stretch>
        </p:blipFill>
        <p:spPr>
          <a:xfrm>
            <a:off x="6397487" y="1008098"/>
            <a:ext cx="5432564" cy="5646701"/>
          </a:xfrm>
          <a:prstGeom prst="rect">
            <a:avLst/>
          </a:prstGeom>
        </p:spPr>
      </p:pic>
      <p:pic>
        <p:nvPicPr>
          <p:cNvPr id="20" name="Picture 19">
            <a:extLst>
              <a:ext uri="{FF2B5EF4-FFF2-40B4-BE49-F238E27FC236}">
                <a16:creationId xmlns:a16="http://schemas.microsoft.com/office/drawing/2014/main" id="{D38BF931-F495-9722-39E8-77C9A0945152}"/>
              </a:ext>
            </a:extLst>
          </p:cNvPr>
          <p:cNvPicPr>
            <a:picLocks noChangeAspect="1"/>
          </p:cNvPicPr>
          <p:nvPr/>
        </p:nvPicPr>
        <p:blipFill>
          <a:blip r:embed="rId5"/>
          <a:stretch>
            <a:fillRect/>
          </a:stretch>
        </p:blipFill>
        <p:spPr>
          <a:xfrm>
            <a:off x="6397487" y="2788919"/>
            <a:ext cx="5419630" cy="3865879"/>
          </a:xfrm>
          <a:prstGeom prst="rect">
            <a:avLst/>
          </a:prstGeom>
        </p:spPr>
      </p:pic>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2"/>
            <a:ext cx="5649215" cy="4632958"/>
          </a:xfrm>
        </p:spPr>
        <p:txBody>
          <a:bodyPr anchor="t">
            <a:normAutofit/>
          </a:bodyPr>
          <a:lstStyle/>
          <a:p>
            <a:pPr marL="0" algn="l" rtl="0" eaLnBrk="1" latinLnBrk="0" hangingPunct="1">
              <a:spcBef>
                <a:spcPts val="0"/>
              </a:spcBef>
              <a:spcAft>
                <a:spcPts val="0"/>
              </a:spcAft>
            </a:pPr>
            <a:r>
              <a:rPr lang="hr-HR" b="0" i="0" kern="1200" baseline="0" dirty="0">
                <a:solidFill>
                  <a:srgbClr val="000000"/>
                </a:solidFill>
                <a:effectLst/>
                <a:latin typeface="Arial" panose="020B0604020202020204" pitchFamily="34" charset="0"/>
                <a:cs typeface="Arial" panose="020B0604020202020204" pitchFamily="34" charset="0"/>
              </a:rPr>
              <a:t>Online upitnik za </a:t>
            </a:r>
            <a:r>
              <a:rPr lang="hr-HR" b="1" i="0" kern="1200" baseline="0" dirty="0">
                <a:solidFill>
                  <a:srgbClr val="000000"/>
                </a:solidFill>
                <a:effectLst/>
                <a:latin typeface="Arial" panose="020B0604020202020204" pitchFamily="34" charset="0"/>
                <a:cs typeface="Arial" panose="020B0604020202020204" pitchFamily="34" charset="0"/>
              </a:rPr>
              <a:t>građane</a:t>
            </a:r>
          </a:p>
          <a:p>
            <a:pPr marL="0" algn="l" rtl="0" eaLnBrk="1" latinLnBrk="0" hangingPunct="1">
              <a:spcBef>
                <a:spcPts val="0"/>
              </a:spcBef>
              <a:spcAft>
                <a:spcPts val="0"/>
              </a:spcAft>
            </a:pPr>
            <a:endParaRPr lang="hr-HR" b="1" dirty="0">
              <a:solidFill>
                <a:srgbClr val="000000"/>
              </a:solidFill>
              <a:latin typeface="Arial" panose="020B0604020202020204" pitchFamily="34" charset="0"/>
              <a:cs typeface="Arial" panose="020B0604020202020204" pitchFamily="34" charset="0"/>
            </a:endParaRPr>
          </a:p>
          <a:p>
            <a:pPr marL="0">
              <a:spcBef>
                <a:spcPts val="0"/>
              </a:spcBef>
            </a:pPr>
            <a:r>
              <a:rPr lang="hr-HR" dirty="0">
                <a:solidFill>
                  <a:srgbClr val="000000"/>
                </a:solidFill>
                <a:latin typeface="Arial" panose="020B0604020202020204" pitchFamily="34" charset="0"/>
                <a:cs typeface="Arial" panose="020B0604020202020204" pitchFamily="34" charset="0"/>
              </a:rPr>
              <a:t>Na mrežnoj stranici projekta </a:t>
            </a:r>
            <a:br>
              <a:rPr lang="hr-HR" dirty="0">
                <a:solidFill>
                  <a:srgbClr val="000000"/>
                </a:solidFill>
                <a:latin typeface="Arial" panose="020B0604020202020204" pitchFamily="34" charset="0"/>
                <a:cs typeface="Arial" panose="020B0604020202020204" pitchFamily="34" charset="0"/>
              </a:rPr>
            </a:br>
            <a:r>
              <a:rPr lang="hr-HR" dirty="0">
                <a:solidFill>
                  <a:srgbClr val="000000"/>
                </a:solidFill>
                <a:latin typeface="Arial" panose="020B0604020202020204" pitchFamily="34" charset="0"/>
                <a:cs typeface="Arial" panose="020B0604020202020204" pitchFamily="34" charset="0"/>
              </a:rPr>
              <a:t>  „Potresni rizik Grada Zagreba”  </a:t>
            </a:r>
            <a:br>
              <a:rPr lang="hr-HR" dirty="0">
                <a:solidFill>
                  <a:srgbClr val="000000"/>
                </a:solidFill>
                <a:latin typeface="Arial" panose="020B0604020202020204" pitchFamily="34" charset="0"/>
                <a:cs typeface="Arial" panose="020B0604020202020204" pitchFamily="34" charset="0"/>
              </a:rPr>
            </a:br>
            <a:r>
              <a:rPr lang="hr-HR" dirty="0">
                <a:solidFill>
                  <a:srgbClr val="000000"/>
                </a:solidFill>
                <a:latin typeface="Arial" panose="020B0604020202020204" pitchFamily="34" charset="0"/>
                <a:cs typeface="Arial" panose="020B0604020202020204" pitchFamily="34" charset="0"/>
              </a:rPr>
              <a:t>  </a:t>
            </a:r>
            <a:r>
              <a:rPr lang="hr-HR" sz="2400" dirty="0" err="1">
                <a:solidFill>
                  <a:srgbClr val="000000"/>
                </a:solidFill>
                <a:latin typeface="Arial" panose="020B0604020202020204" pitchFamily="34" charset="0"/>
                <a:cs typeface="Arial" panose="020B0604020202020204" pitchFamily="34" charset="0"/>
                <a:hlinkClick r:id="rId6"/>
              </a:rPr>
              <a:t>https</a:t>
            </a:r>
            <a:r>
              <a:rPr lang="hr-HR" sz="2400" dirty="0">
                <a:solidFill>
                  <a:srgbClr val="000000"/>
                </a:solidFill>
                <a:latin typeface="Arial" panose="020B0604020202020204" pitchFamily="34" charset="0"/>
                <a:cs typeface="Arial" panose="020B0604020202020204" pitchFamily="34" charset="0"/>
                <a:hlinkClick r:id="rId6"/>
              </a:rPr>
              <a:t>://</a:t>
            </a:r>
            <a:r>
              <a:rPr lang="hr-HR" sz="2400" dirty="0" err="1">
                <a:solidFill>
                  <a:srgbClr val="000000"/>
                </a:solidFill>
                <a:latin typeface="Arial" panose="020B0604020202020204" pitchFamily="34" charset="0"/>
                <a:cs typeface="Arial" panose="020B0604020202020204" pitchFamily="34" charset="0"/>
                <a:hlinkClick r:id="rId6"/>
              </a:rPr>
              <a:t>potresnirizik.zagreb.hr</a:t>
            </a:r>
            <a:r>
              <a:rPr lang="hr-HR" sz="2400" dirty="0">
                <a:solidFill>
                  <a:srgbClr val="000000"/>
                </a:solidFill>
                <a:latin typeface="Arial" panose="020B0604020202020204" pitchFamily="34" charset="0"/>
                <a:cs typeface="Arial" panose="020B0604020202020204" pitchFamily="34" charset="0"/>
                <a:hlinkClick r:id="rId6"/>
              </a:rPr>
              <a:t>/e-upis/70</a:t>
            </a:r>
            <a:r>
              <a:rPr lang="hr-HR" sz="2400" dirty="0">
                <a:solidFill>
                  <a:srgbClr val="000000"/>
                </a:solidFill>
                <a:latin typeface="Arial" panose="020B0604020202020204" pitchFamily="34" charset="0"/>
                <a:cs typeface="Arial" panose="020B0604020202020204" pitchFamily="34" charset="0"/>
              </a:rPr>
              <a:t> </a:t>
            </a:r>
            <a:endParaRPr lang="hr-HR" sz="2400" i="0" kern="1200" baseline="0" dirty="0">
              <a:solidFill>
                <a:srgbClr val="000000"/>
              </a:solidFill>
              <a:effectLst/>
              <a:latin typeface="Arial" panose="020B0604020202020204" pitchFamily="34" charset="0"/>
              <a:cs typeface="Arial" panose="020B0604020202020204" pitchFamily="34" charset="0"/>
            </a:endParaRPr>
          </a:p>
          <a:p>
            <a:pPr marL="0" algn="l" rtl="0" eaLnBrk="1" latinLnBrk="0" hangingPunct="1">
              <a:spcBef>
                <a:spcPts val="0"/>
              </a:spcBef>
              <a:spcAft>
                <a:spcPts val="0"/>
              </a:spcAft>
            </a:pPr>
            <a:endParaRPr lang="hr-HR" b="1" dirty="0">
              <a:solidFill>
                <a:srgbClr val="000000"/>
              </a:solidFill>
              <a:latin typeface="Arial" panose="020B0604020202020204" pitchFamily="34" charset="0"/>
              <a:cs typeface="Arial" panose="020B0604020202020204" pitchFamily="34" charset="0"/>
            </a:endParaRPr>
          </a:p>
          <a:p>
            <a:pPr marL="0" algn="l" rtl="0" eaLnBrk="1" latinLnBrk="0" hangingPunct="1">
              <a:lnSpc>
                <a:spcPct val="100000"/>
              </a:lnSpc>
              <a:spcBef>
                <a:spcPts val="0"/>
              </a:spcBef>
              <a:spcAft>
                <a:spcPts val="0"/>
              </a:spcAft>
            </a:pPr>
            <a:r>
              <a:rPr lang="hr-HR" dirty="0">
                <a:solidFill>
                  <a:srgbClr val="000000"/>
                </a:solidFill>
                <a:latin typeface="Arial" panose="020B0604020202020204" pitchFamily="34" charset="0"/>
                <a:cs typeface="Arial" panose="020B0604020202020204" pitchFamily="34" charset="0"/>
              </a:rPr>
              <a:t>Početna baza je prilagođena </a:t>
            </a:r>
            <a:br>
              <a:rPr lang="hr-HR" dirty="0">
                <a:solidFill>
                  <a:srgbClr val="000000"/>
                </a:solidFill>
                <a:latin typeface="Arial" panose="020B0604020202020204" pitchFamily="34" charset="0"/>
                <a:cs typeface="Arial" panose="020B0604020202020204" pitchFamily="34" charset="0"/>
              </a:rPr>
            </a:br>
            <a:r>
              <a:rPr lang="hr-HR" dirty="0">
                <a:solidFill>
                  <a:srgbClr val="000000"/>
                </a:solidFill>
                <a:latin typeface="Arial" panose="020B0604020202020204" pitchFamily="34" charset="0"/>
                <a:cs typeface="Arial" panose="020B0604020202020204" pitchFamily="34" charset="0"/>
              </a:rPr>
              <a:t>  građanima (manji broj i </a:t>
            </a:r>
            <a:br>
              <a:rPr lang="hr-HR" dirty="0">
                <a:solidFill>
                  <a:srgbClr val="000000"/>
                </a:solidFill>
                <a:latin typeface="Arial" panose="020B0604020202020204" pitchFamily="34" charset="0"/>
                <a:cs typeface="Arial" panose="020B0604020202020204" pitchFamily="34" charset="0"/>
              </a:rPr>
            </a:br>
            <a:r>
              <a:rPr lang="hr-HR" dirty="0">
                <a:solidFill>
                  <a:srgbClr val="000000"/>
                </a:solidFill>
                <a:latin typeface="Arial" panose="020B0604020202020204" pitchFamily="34" charset="0"/>
                <a:cs typeface="Arial" panose="020B0604020202020204" pitchFamily="34" charset="0"/>
              </a:rPr>
              <a:t>  </a:t>
            </a:r>
            <a:r>
              <a:rPr lang="hr-HR" dirty="0" err="1">
                <a:solidFill>
                  <a:srgbClr val="000000"/>
                </a:solidFill>
                <a:latin typeface="Arial" panose="020B0604020202020204" pitchFamily="34" charset="0"/>
                <a:cs typeface="Arial" panose="020B0604020202020204" pitchFamily="34" charset="0"/>
              </a:rPr>
              <a:t>pojedonstavljena</a:t>
            </a:r>
            <a:r>
              <a:rPr lang="hr-HR" dirty="0">
                <a:solidFill>
                  <a:srgbClr val="000000"/>
                </a:solidFill>
                <a:latin typeface="Arial" panose="020B0604020202020204" pitchFamily="34" charset="0"/>
                <a:cs typeface="Arial" panose="020B0604020202020204" pitchFamily="34" charset="0"/>
              </a:rPr>
              <a:t> pitanja) </a:t>
            </a:r>
          </a:p>
        </p:txBody>
      </p:sp>
      <p:sp>
        <p:nvSpPr>
          <p:cNvPr id="6" name="Title 1">
            <a:extLst>
              <a:ext uri="{FF2B5EF4-FFF2-40B4-BE49-F238E27FC236}">
                <a16:creationId xmlns:a16="http://schemas.microsoft.com/office/drawing/2014/main" id="{31E1EB91-4238-6BB8-4303-5D466980D628}"/>
              </a:ext>
            </a:extLst>
          </p:cNvPr>
          <p:cNvSpPr txBox="1">
            <a:spLocks/>
          </p:cNvSpPr>
          <p:nvPr/>
        </p:nvSpPr>
        <p:spPr>
          <a:xfrm>
            <a:off x="516635" y="430198"/>
            <a:ext cx="11417350" cy="67872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4. Prikupljanje podataka – građani</a:t>
            </a:r>
          </a:p>
        </p:txBody>
      </p:sp>
      <p:pic>
        <p:nvPicPr>
          <p:cNvPr id="16" name="Picture 15">
            <a:extLst>
              <a:ext uri="{FF2B5EF4-FFF2-40B4-BE49-F238E27FC236}">
                <a16:creationId xmlns:a16="http://schemas.microsoft.com/office/drawing/2014/main" id="{1DC4EEA8-8A2C-A2B4-A81B-683D6C1A0F80}"/>
              </a:ext>
            </a:extLst>
          </p:cNvPr>
          <p:cNvPicPr>
            <a:picLocks noChangeAspect="1"/>
          </p:cNvPicPr>
          <p:nvPr/>
        </p:nvPicPr>
        <p:blipFill>
          <a:blip r:embed="rId7"/>
          <a:stretch>
            <a:fillRect/>
          </a:stretch>
        </p:blipFill>
        <p:spPr>
          <a:xfrm>
            <a:off x="6397487" y="2788917"/>
            <a:ext cx="5419630" cy="3873809"/>
          </a:xfrm>
          <a:prstGeom prst="rect">
            <a:avLst/>
          </a:prstGeom>
        </p:spPr>
      </p:pic>
      <p:pic>
        <p:nvPicPr>
          <p:cNvPr id="18" name="Picture 17">
            <a:extLst>
              <a:ext uri="{FF2B5EF4-FFF2-40B4-BE49-F238E27FC236}">
                <a16:creationId xmlns:a16="http://schemas.microsoft.com/office/drawing/2014/main" id="{9C5B2E8B-AEE8-2F87-14C8-0606B3AEFCE7}"/>
              </a:ext>
            </a:extLst>
          </p:cNvPr>
          <p:cNvPicPr>
            <a:picLocks noChangeAspect="1"/>
          </p:cNvPicPr>
          <p:nvPr/>
        </p:nvPicPr>
        <p:blipFill>
          <a:blip r:embed="rId8"/>
          <a:stretch>
            <a:fillRect/>
          </a:stretch>
        </p:blipFill>
        <p:spPr>
          <a:xfrm>
            <a:off x="6397487" y="2788916"/>
            <a:ext cx="5419630" cy="3891016"/>
          </a:xfrm>
          <a:prstGeom prst="rect">
            <a:avLst/>
          </a:prstGeom>
        </p:spPr>
      </p:pic>
      <p:pic>
        <p:nvPicPr>
          <p:cNvPr id="22" name="Picture 21">
            <a:extLst>
              <a:ext uri="{FF2B5EF4-FFF2-40B4-BE49-F238E27FC236}">
                <a16:creationId xmlns:a16="http://schemas.microsoft.com/office/drawing/2014/main" id="{C68426E1-3FC7-40C1-D6CE-CABA50BA3BDE}"/>
              </a:ext>
            </a:extLst>
          </p:cNvPr>
          <p:cNvPicPr>
            <a:picLocks noChangeAspect="1"/>
          </p:cNvPicPr>
          <p:nvPr/>
        </p:nvPicPr>
        <p:blipFill>
          <a:blip r:embed="rId9"/>
          <a:stretch>
            <a:fillRect/>
          </a:stretch>
        </p:blipFill>
        <p:spPr>
          <a:xfrm>
            <a:off x="6397487" y="2788916"/>
            <a:ext cx="5432564" cy="3875756"/>
          </a:xfrm>
          <a:prstGeom prst="rect">
            <a:avLst/>
          </a:prstGeom>
        </p:spPr>
      </p:pic>
      <p:pic>
        <p:nvPicPr>
          <p:cNvPr id="24" name="Picture 23">
            <a:extLst>
              <a:ext uri="{FF2B5EF4-FFF2-40B4-BE49-F238E27FC236}">
                <a16:creationId xmlns:a16="http://schemas.microsoft.com/office/drawing/2014/main" id="{F9241425-C7CE-58D1-26E2-1C80D8F61A4A}"/>
              </a:ext>
            </a:extLst>
          </p:cNvPr>
          <p:cNvPicPr>
            <a:picLocks noChangeAspect="1"/>
          </p:cNvPicPr>
          <p:nvPr/>
        </p:nvPicPr>
        <p:blipFill>
          <a:blip r:embed="rId10"/>
          <a:stretch>
            <a:fillRect/>
          </a:stretch>
        </p:blipFill>
        <p:spPr>
          <a:xfrm>
            <a:off x="6397487" y="2786971"/>
            <a:ext cx="5419630" cy="3867856"/>
          </a:xfrm>
          <a:prstGeom prst="rect">
            <a:avLst/>
          </a:prstGeom>
        </p:spPr>
      </p:pic>
    </p:spTree>
    <p:custDataLst>
      <p:tags r:id="rId1"/>
    </p:custDataLst>
    <p:extLst>
      <p:ext uri="{BB962C8B-B14F-4D97-AF65-F5344CB8AC3E}">
        <p14:creationId xmlns:p14="http://schemas.microsoft.com/office/powerpoint/2010/main" val="348964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1+#ppt_w/2"/>
                                          </p:val>
                                        </p:tav>
                                        <p:tav tm="100000">
                                          <p:val>
                                            <p:strVal val="#ppt_x"/>
                                          </p:val>
                                        </p:tav>
                                      </p:tavLst>
                                    </p:anim>
                                    <p:anim calcmode="lin" valueType="num">
                                      <p:cBhvr additive="base">
                                        <p:cTn id="8" dur="2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2000" fill="hold"/>
                                        <p:tgtEl>
                                          <p:spTgt spid="16"/>
                                        </p:tgtEl>
                                        <p:attrNameLst>
                                          <p:attrName>ppt_x</p:attrName>
                                        </p:attrNameLst>
                                      </p:cBhvr>
                                      <p:tavLst>
                                        <p:tav tm="0">
                                          <p:val>
                                            <p:strVal val="1+#ppt_w/2"/>
                                          </p:val>
                                        </p:tav>
                                        <p:tav tm="100000">
                                          <p:val>
                                            <p:strVal val="#ppt_x"/>
                                          </p:val>
                                        </p:tav>
                                      </p:tavLst>
                                    </p:anim>
                                    <p:anim calcmode="lin" valueType="num">
                                      <p:cBhvr additive="base">
                                        <p:cTn id="13" dur="20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2000" fill="hold"/>
                                        <p:tgtEl>
                                          <p:spTgt spid="18"/>
                                        </p:tgtEl>
                                        <p:attrNameLst>
                                          <p:attrName>ppt_x</p:attrName>
                                        </p:attrNameLst>
                                      </p:cBhvr>
                                      <p:tavLst>
                                        <p:tav tm="0">
                                          <p:val>
                                            <p:strVal val="1+#ppt_w/2"/>
                                          </p:val>
                                        </p:tav>
                                        <p:tav tm="100000">
                                          <p:val>
                                            <p:strVal val="#ppt_x"/>
                                          </p:val>
                                        </p:tav>
                                      </p:tavLst>
                                    </p:anim>
                                    <p:anim calcmode="lin" valueType="num">
                                      <p:cBhvr additive="base">
                                        <p:cTn id="18" dur="2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2"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2000" fill="hold"/>
                                        <p:tgtEl>
                                          <p:spTgt spid="22"/>
                                        </p:tgtEl>
                                        <p:attrNameLst>
                                          <p:attrName>ppt_x</p:attrName>
                                        </p:attrNameLst>
                                      </p:cBhvr>
                                      <p:tavLst>
                                        <p:tav tm="0">
                                          <p:val>
                                            <p:strVal val="1+#ppt_w/2"/>
                                          </p:val>
                                        </p:tav>
                                        <p:tav tm="100000">
                                          <p:val>
                                            <p:strVal val="#ppt_x"/>
                                          </p:val>
                                        </p:tav>
                                      </p:tavLst>
                                    </p:anim>
                                    <p:anim calcmode="lin" valueType="num">
                                      <p:cBhvr additive="base">
                                        <p:cTn id="23" dur="2000" fill="hold"/>
                                        <p:tgtEl>
                                          <p:spTgt spid="22"/>
                                        </p:tgtEl>
                                        <p:attrNameLst>
                                          <p:attrName>ppt_y</p:attrName>
                                        </p:attrNameLst>
                                      </p:cBhvr>
                                      <p:tavLst>
                                        <p:tav tm="0">
                                          <p:val>
                                            <p:strVal val="#ppt_y"/>
                                          </p:val>
                                        </p:tav>
                                        <p:tav tm="100000">
                                          <p:val>
                                            <p:strVal val="#ppt_y"/>
                                          </p:val>
                                        </p:tav>
                                      </p:tavLst>
                                    </p:anim>
                                  </p:childTnLst>
                                </p:cTn>
                              </p:par>
                            </p:childTnLst>
                          </p:cTn>
                        </p:par>
                        <p:par>
                          <p:cTn id="24" fill="hold">
                            <p:stCondLst>
                              <p:cond delay="8000"/>
                            </p:stCondLst>
                            <p:childTnLst>
                              <p:par>
                                <p:cTn id="25" presetID="2" presetClass="entr" presetSubtype="2"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2000" fill="hold"/>
                                        <p:tgtEl>
                                          <p:spTgt spid="24"/>
                                        </p:tgtEl>
                                        <p:attrNameLst>
                                          <p:attrName>ppt_x</p:attrName>
                                        </p:attrNameLst>
                                      </p:cBhvr>
                                      <p:tavLst>
                                        <p:tav tm="0">
                                          <p:val>
                                            <p:strVal val="1+#ppt_w/2"/>
                                          </p:val>
                                        </p:tav>
                                        <p:tav tm="100000">
                                          <p:val>
                                            <p:strVal val="#ppt_x"/>
                                          </p:val>
                                        </p:tav>
                                      </p:tavLst>
                                    </p:anim>
                                    <p:anim calcmode="lin" valueType="num">
                                      <p:cBhvr additive="base">
                                        <p:cTn id="28"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516635" y="1253067"/>
            <a:ext cx="11082697" cy="5308600"/>
          </a:xfrm>
        </p:spPr>
        <p:txBody>
          <a:bodyPr>
            <a:normAutofit/>
          </a:bodyPr>
          <a:lstStyle/>
          <a:p>
            <a:pPr marL="0" indent="0" algn="just">
              <a:lnSpc>
                <a:spcPct val="124000"/>
              </a:lnSpc>
              <a:buNone/>
            </a:pPr>
            <a:r>
              <a:rPr lang="hr-HR" sz="2400" dirty="0">
                <a:latin typeface="Arial" panose="020B0604020202020204" pitchFamily="34" charset="0"/>
                <a:cs typeface="Arial" panose="020B0604020202020204" pitchFamily="34" charset="0"/>
              </a:rPr>
              <a:t>Što znači uspostava baze podataka kao ulaznog modela za proračun potresnog rizika?</a:t>
            </a:r>
          </a:p>
          <a:p>
            <a:pPr algn="just">
              <a:lnSpc>
                <a:spcPct val="124000"/>
              </a:lnSpc>
            </a:pPr>
            <a:r>
              <a:rPr lang="hr-HR" sz="2400" dirty="0">
                <a:latin typeface="Arial" panose="020B0604020202020204" pitchFamily="34" charset="0"/>
                <a:cs typeface="Arial" panose="020B0604020202020204" pitchFamily="34" charset="0"/>
              </a:rPr>
              <a:t>Podaci prikupljeni iz različitih izvora koji se dodatno obrađuju kako bi se razvili tzv. modeli izloženosti (baza podataka).</a:t>
            </a:r>
          </a:p>
          <a:p>
            <a:pPr lvl="1" algn="just">
              <a:lnSpc>
                <a:spcPct val="124000"/>
              </a:lnSpc>
            </a:pPr>
            <a:endParaRPr lang="hr-HR" dirty="0">
              <a:latin typeface="Arial" panose="020B0604020202020204" pitchFamily="34" charset="0"/>
              <a:cs typeface="Arial" panose="020B0604020202020204" pitchFamily="34" charset="0"/>
            </a:endParaRPr>
          </a:p>
          <a:p>
            <a:pPr lvl="1" algn="just">
              <a:lnSpc>
                <a:spcPct val="124000"/>
              </a:lnSpc>
            </a:pPr>
            <a:r>
              <a:rPr lang="hr-HR" dirty="0">
                <a:latin typeface="Arial" panose="020B0604020202020204" pitchFamily="34" charset="0"/>
                <a:cs typeface="Arial" panose="020B0604020202020204" pitchFamily="34" charset="0"/>
              </a:rPr>
              <a:t>Model izloženosti zgrada i građevina</a:t>
            </a:r>
          </a:p>
          <a:p>
            <a:pPr lvl="1" algn="just">
              <a:lnSpc>
                <a:spcPct val="124000"/>
              </a:lnSpc>
            </a:pPr>
            <a:endParaRPr lang="hr-HR" dirty="0">
              <a:latin typeface="Arial" panose="020B0604020202020204" pitchFamily="34" charset="0"/>
              <a:cs typeface="Arial" panose="020B0604020202020204" pitchFamily="34" charset="0"/>
            </a:endParaRPr>
          </a:p>
          <a:p>
            <a:pPr lvl="1" algn="just">
              <a:lnSpc>
                <a:spcPct val="124000"/>
              </a:lnSpc>
            </a:pPr>
            <a:r>
              <a:rPr lang="hr-HR" dirty="0">
                <a:latin typeface="Arial" panose="020B0604020202020204" pitchFamily="34" charset="0"/>
                <a:cs typeface="Arial" panose="020B0604020202020204" pitchFamily="34" charset="0"/>
              </a:rPr>
              <a:t>Model izloženosti stanovništva</a:t>
            </a:r>
          </a:p>
          <a:p>
            <a:pPr lvl="1" algn="just">
              <a:lnSpc>
                <a:spcPct val="124000"/>
              </a:lnSpc>
            </a:pPr>
            <a:endParaRPr lang="hr-HR" dirty="0">
              <a:latin typeface="Arial" panose="020B0604020202020204" pitchFamily="34" charset="0"/>
              <a:cs typeface="Arial" panose="020B0604020202020204" pitchFamily="34" charset="0"/>
            </a:endParaRPr>
          </a:p>
          <a:p>
            <a:pPr lvl="1" algn="just">
              <a:lnSpc>
                <a:spcPct val="124000"/>
              </a:lnSpc>
            </a:pPr>
            <a:r>
              <a:rPr lang="hr-HR" dirty="0">
                <a:latin typeface="Arial" panose="020B0604020202020204" pitchFamily="34" charset="0"/>
                <a:cs typeface="Arial" panose="020B0604020202020204" pitchFamily="34" charset="0"/>
              </a:rPr>
              <a:t>Model ekonomske izloženosti</a:t>
            </a:r>
            <a:endParaRPr lang="hr-HR" sz="28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A7C0668-6AB7-F3AB-D03B-13A0F6C241E6}"/>
              </a:ext>
            </a:extLst>
          </p:cNvPr>
          <p:cNvSpPr txBox="1">
            <a:spLocks/>
          </p:cNvSpPr>
          <p:nvPr/>
        </p:nvSpPr>
        <p:spPr>
          <a:xfrm>
            <a:off x="516635" y="430197"/>
            <a:ext cx="10439231"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a:latin typeface="Arial" panose="020B0604020202020204" pitchFamily="34" charset="0"/>
                <a:cs typeface="Arial" panose="020B0604020202020204" pitchFamily="34" charset="0"/>
              </a:rPr>
              <a:t>1. Uvod</a:t>
            </a:r>
            <a:endParaRPr lang="en-GB" sz="3200" b="1" dirty="0">
              <a:latin typeface="Arial" panose="020B0604020202020204" pitchFamily="34" charset="0"/>
              <a:cs typeface="Arial" panose="020B0604020202020204" pitchFamily="34" charset="0"/>
            </a:endParaRPr>
          </a:p>
        </p:txBody>
      </p:sp>
      <p:pic>
        <p:nvPicPr>
          <p:cNvPr id="4" name="Picture 3" descr="A map of a large area&#10;&#10;Description automatically generated">
            <a:extLst>
              <a:ext uri="{FF2B5EF4-FFF2-40B4-BE49-F238E27FC236}">
                <a16:creationId xmlns:a16="http://schemas.microsoft.com/office/drawing/2014/main" id="{7B299155-2BB2-C7B7-DD93-19A2578747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748"/>
          <a:stretch/>
        </p:blipFill>
        <p:spPr bwMode="auto">
          <a:xfrm>
            <a:off x="6666959" y="3012653"/>
            <a:ext cx="4353903" cy="3657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9993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2"/>
            <a:ext cx="5695123" cy="4632958"/>
          </a:xfrm>
        </p:spPr>
        <p:txBody>
          <a:bodyPr anchor="t">
            <a:normAutofit/>
          </a:bodyPr>
          <a:lstStyle/>
          <a:p>
            <a:pPr marL="0" algn="l" rtl="0" eaLnBrk="1" latinLnBrk="0" hangingPunct="1">
              <a:spcBef>
                <a:spcPts val="0"/>
              </a:spcBef>
              <a:spcAft>
                <a:spcPts val="0"/>
              </a:spcAft>
            </a:pPr>
            <a:endParaRPr lang="hr-HR" b="0" i="0" kern="1200" baseline="0" dirty="0">
              <a:solidFill>
                <a:srgbClr val="000000"/>
              </a:solidFill>
              <a:effectLst/>
              <a:latin typeface="Arial" panose="020B0604020202020204" pitchFamily="34" charset="0"/>
              <a:cs typeface="Arial" panose="020B0604020202020204" pitchFamily="34" charset="0"/>
            </a:endParaRPr>
          </a:p>
          <a:p>
            <a:pPr marL="0" algn="l" rtl="0" eaLnBrk="1" latinLnBrk="0" hangingPunct="1">
              <a:spcBef>
                <a:spcPts val="0"/>
              </a:spcBef>
              <a:spcAft>
                <a:spcPts val="0"/>
              </a:spcAft>
            </a:pPr>
            <a:r>
              <a:rPr lang="hr-HR" b="0" i="0" kern="1200" baseline="0" dirty="0">
                <a:solidFill>
                  <a:srgbClr val="000000"/>
                </a:solidFill>
                <a:effectLst/>
                <a:latin typeface="Arial" panose="020B0604020202020204" pitchFamily="34" charset="0"/>
                <a:cs typeface="Arial" panose="020B0604020202020204" pitchFamily="34" charset="0"/>
              </a:rPr>
              <a:t>Ispunjavanje</a:t>
            </a:r>
            <a:r>
              <a:rPr lang="hr-HR" b="0" i="0" kern="1200" dirty="0">
                <a:solidFill>
                  <a:srgbClr val="000000"/>
                </a:solidFill>
                <a:effectLst/>
                <a:latin typeface="Arial" panose="020B0604020202020204" pitchFamily="34" charset="0"/>
                <a:cs typeface="Arial" panose="020B0604020202020204" pitchFamily="34" charset="0"/>
              </a:rPr>
              <a:t> podataka putem</a:t>
            </a:r>
          </a:p>
          <a:p>
            <a:pPr marL="0" indent="0" algn="l" rtl="0" eaLnBrk="1" latinLnBrk="0" hangingPunct="1">
              <a:spcBef>
                <a:spcPts val="0"/>
              </a:spcBef>
              <a:spcAft>
                <a:spcPts val="0"/>
              </a:spcAft>
              <a:buNone/>
            </a:pPr>
            <a:r>
              <a:rPr lang="hr-HR" dirty="0">
                <a:solidFill>
                  <a:srgbClr val="000000"/>
                </a:solidFill>
                <a:latin typeface="Arial" panose="020B0604020202020204" pitchFamily="34" charset="0"/>
                <a:cs typeface="Arial" panose="020B0604020202020204" pitchFamily="34" charset="0"/>
              </a:rPr>
              <a:t>niza razvijenih metoda i aplikacija </a:t>
            </a:r>
            <a:br>
              <a:rPr lang="hr-HR" dirty="0">
                <a:solidFill>
                  <a:srgbClr val="000000"/>
                </a:solidFill>
                <a:latin typeface="Arial" panose="020B0604020202020204" pitchFamily="34" charset="0"/>
                <a:cs typeface="Arial" panose="020B0604020202020204" pitchFamily="34" charset="0"/>
              </a:rPr>
            </a:br>
            <a:endParaRPr lang="hr-HR" dirty="0">
              <a:solidFill>
                <a:srgbClr val="000000"/>
              </a:solidFill>
              <a:latin typeface="Arial" panose="020B0604020202020204" pitchFamily="34" charset="0"/>
              <a:cs typeface="Arial" panose="020B0604020202020204" pitchFamily="34" charset="0"/>
            </a:endParaRPr>
          </a:p>
          <a:p>
            <a:pPr marL="0" indent="0" algn="ctr">
              <a:spcBef>
                <a:spcPts val="0"/>
              </a:spcBef>
              <a:buNone/>
            </a:pPr>
            <a:endParaRPr lang="hr-HR" b="1" dirty="0">
              <a:solidFill>
                <a:srgbClr val="000000"/>
              </a:solidFill>
              <a:latin typeface="Arial" panose="020B0604020202020204" pitchFamily="34" charset="0"/>
              <a:cs typeface="Arial" panose="020B0604020202020204" pitchFamily="34" charset="0"/>
            </a:endParaRPr>
          </a:p>
          <a:p>
            <a:pPr marL="0" indent="0" algn="ctr">
              <a:spcBef>
                <a:spcPts val="0"/>
              </a:spcBef>
              <a:buNone/>
            </a:pPr>
            <a:r>
              <a:rPr lang="hr-HR" b="1" dirty="0">
                <a:solidFill>
                  <a:srgbClr val="000000"/>
                </a:solidFill>
                <a:latin typeface="Arial" panose="020B0604020202020204" pitchFamily="34" charset="0"/>
                <a:cs typeface="Arial" panose="020B0604020202020204" pitchFamily="34" charset="0"/>
              </a:rPr>
              <a:t>tim stručnjaka </a:t>
            </a:r>
            <a:r>
              <a:rPr lang="hr-HR" dirty="0">
                <a:solidFill>
                  <a:srgbClr val="000000"/>
                </a:solidFill>
                <a:latin typeface="Arial" panose="020B0604020202020204" pitchFamily="34" charset="0"/>
                <a:cs typeface="Arial" panose="020B0604020202020204" pitchFamily="34" charset="0"/>
              </a:rPr>
              <a:t>specijalno usavršenih za tu vrstu posla </a:t>
            </a:r>
          </a:p>
          <a:p>
            <a:pPr marL="0" indent="0" algn="ctr">
              <a:spcBef>
                <a:spcPts val="0"/>
              </a:spcBef>
              <a:buNone/>
            </a:pPr>
            <a:r>
              <a:rPr lang="hr-HR" dirty="0">
                <a:solidFill>
                  <a:srgbClr val="000000"/>
                </a:solidFill>
                <a:latin typeface="Arial" panose="020B0604020202020204" pitchFamily="34" charset="0"/>
                <a:cs typeface="Arial" panose="020B0604020202020204" pitchFamily="34" charset="0"/>
              </a:rPr>
              <a:t>+</a:t>
            </a:r>
          </a:p>
          <a:p>
            <a:pPr marL="0" indent="0" algn="ctr">
              <a:spcBef>
                <a:spcPts val="0"/>
              </a:spcBef>
              <a:buNone/>
            </a:pPr>
            <a:r>
              <a:rPr lang="hr-HR" b="1" dirty="0" err="1">
                <a:solidFill>
                  <a:srgbClr val="000000"/>
                </a:solidFill>
                <a:latin typeface="Arial" panose="020B0604020202020204" pitchFamily="34" charset="0"/>
                <a:cs typeface="Arial" panose="020B0604020202020204" pitchFamily="34" charset="0"/>
              </a:rPr>
              <a:t>GIS</a:t>
            </a:r>
            <a:r>
              <a:rPr lang="hr-HR" b="1" dirty="0">
                <a:solidFill>
                  <a:srgbClr val="000000"/>
                </a:solidFill>
                <a:latin typeface="Arial" panose="020B0604020202020204" pitchFamily="34" charset="0"/>
                <a:cs typeface="Arial" panose="020B0604020202020204" pitchFamily="34" charset="0"/>
              </a:rPr>
              <a:t> stručnjak </a:t>
            </a:r>
          </a:p>
        </p:txBody>
      </p:sp>
      <p:sp>
        <p:nvSpPr>
          <p:cNvPr id="7" name="Title 1">
            <a:extLst>
              <a:ext uri="{FF2B5EF4-FFF2-40B4-BE49-F238E27FC236}">
                <a16:creationId xmlns:a16="http://schemas.microsoft.com/office/drawing/2014/main" id="{1D7400F0-7F36-0E22-39B5-AC6BF831A53A}"/>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5. Prikupljanje podataka </a:t>
            </a:r>
            <a:br>
              <a:rPr lang="hr-HR" sz="3200" b="1" dirty="0">
                <a:latin typeface="Arial" panose="020B0604020202020204" pitchFamily="34" charset="0"/>
                <a:cs typeface="Arial" panose="020B0604020202020204" pitchFamily="34" charset="0"/>
              </a:rPr>
            </a:br>
            <a:r>
              <a:rPr lang="hr-HR" sz="3200" b="1" dirty="0">
                <a:latin typeface="Arial" panose="020B0604020202020204" pitchFamily="34" charset="0"/>
                <a:cs typeface="Arial" panose="020B0604020202020204" pitchFamily="34" charset="0"/>
              </a:rPr>
              <a:t>    – teren (tim stručnjaka)</a:t>
            </a:r>
          </a:p>
        </p:txBody>
      </p:sp>
      <p:pic>
        <p:nvPicPr>
          <p:cNvPr id="12" name="Picture 11">
            <a:extLst>
              <a:ext uri="{FF2B5EF4-FFF2-40B4-BE49-F238E27FC236}">
                <a16:creationId xmlns:a16="http://schemas.microsoft.com/office/drawing/2014/main" id="{8735E127-9758-EA10-7C5F-833F11323F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41605" y="2008"/>
            <a:ext cx="5550395" cy="6853983"/>
          </a:xfrm>
          <a:prstGeom prst="rect">
            <a:avLst/>
          </a:prstGeom>
        </p:spPr>
      </p:pic>
      <p:sp>
        <p:nvSpPr>
          <p:cNvPr id="4" name="Rectangle 3">
            <a:extLst>
              <a:ext uri="{FF2B5EF4-FFF2-40B4-BE49-F238E27FC236}">
                <a16:creationId xmlns:a16="http://schemas.microsoft.com/office/drawing/2014/main" id="{CFC52DCA-40E9-1A4B-9BBE-9B065CF8CC1C}"/>
              </a:ext>
            </a:extLst>
          </p:cNvPr>
          <p:cNvSpPr/>
          <p:nvPr/>
        </p:nvSpPr>
        <p:spPr>
          <a:xfrm>
            <a:off x="6641605" y="3276600"/>
            <a:ext cx="2807196" cy="931985"/>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3" name="Picture 2">
            <a:extLst>
              <a:ext uri="{FF2B5EF4-FFF2-40B4-BE49-F238E27FC236}">
                <a16:creationId xmlns:a16="http://schemas.microsoft.com/office/drawing/2014/main" id="{638C59F7-001C-50E3-8113-24380CAE0DA2}"/>
              </a:ext>
            </a:extLst>
          </p:cNvPr>
          <p:cNvPicPr>
            <a:picLocks noChangeAspect="1"/>
          </p:cNvPicPr>
          <p:nvPr/>
        </p:nvPicPr>
        <p:blipFill rotWithShape="1">
          <a:blip r:embed="rId5">
            <a:extLst>
              <a:ext uri="{28A0092B-C50C-407E-A947-70E740481C1C}">
                <a14:useLocalDpi xmlns:a14="http://schemas.microsoft.com/office/drawing/2010/main" val="0"/>
              </a:ext>
            </a:extLst>
          </a:blip>
          <a:srcRect l="1588" r="1541"/>
          <a:stretch/>
        </p:blipFill>
        <p:spPr>
          <a:xfrm>
            <a:off x="5128846" y="4150147"/>
            <a:ext cx="6714633" cy="2260984"/>
          </a:xfrm>
          <a:prstGeom prst="rect">
            <a:avLst/>
          </a:prstGeo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a:extLst>
              <a:ext uri="{FF2B5EF4-FFF2-40B4-BE49-F238E27FC236}">
                <a16:creationId xmlns:a16="http://schemas.microsoft.com/office/drawing/2014/main" id="{347AA86C-7A53-5510-F5FA-544657AF6A9F}"/>
              </a:ext>
            </a:extLst>
          </p:cNvPr>
          <p:cNvSpPr/>
          <p:nvPr/>
        </p:nvSpPr>
        <p:spPr>
          <a:xfrm>
            <a:off x="5859686" y="4635069"/>
            <a:ext cx="1385176" cy="358964"/>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Tree>
    <p:custDataLst>
      <p:tags r:id="rId1"/>
    </p:custDataLst>
    <p:extLst>
      <p:ext uri="{BB962C8B-B14F-4D97-AF65-F5344CB8AC3E}">
        <p14:creationId xmlns:p14="http://schemas.microsoft.com/office/powerpoint/2010/main" val="91803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Effect transition="in" filter="fade">
                                      <p:cBhvr>
                                        <p:cTn id="16" dur="750"/>
                                        <p:tgtEl>
                                          <p:spTgt spid="3"/>
                                        </p:tgtEl>
                                      </p:cBhvr>
                                    </p:animEffect>
                                  </p:childTnLst>
                                </p:cTn>
                              </p:par>
                              <p:par>
                                <p:cTn id="17" presetID="42" presetClass="path" presetSubtype="0" accel="50000" decel="50000" fill="hold" nodeType="withEffect">
                                  <p:stCondLst>
                                    <p:cond delay="0"/>
                                  </p:stCondLst>
                                  <p:childTnLst>
                                    <p:animMotion origin="layout" path="M -0.09922 -0.1956 L 1.11022E-16 -2.96296E-6 " pathEditMode="relative" rAng="0" ptsTypes="AA">
                                      <p:cBhvr>
                                        <p:cTn id="18" dur="750" fill="hold"/>
                                        <p:tgtEl>
                                          <p:spTgt spid="3"/>
                                        </p:tgtEl>
                                        <p:attrNameLst>
                                          <p:attrName>ppt_x</p:attrName>
                                          <p:attrName>ppt_y</p:attrName>
                                        </p:attrNameLst>
                                      </p:cBhvr>
                                      <p:rCtr x="4961" y="9769"/>
                                    </p:animMotion>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2"/>
            <a:ext cx="5695123" cy="4632958"/>
          </a:xfrm>
        </p:spPr>
        <p:txBody>
          <a:bodyPr anchor="t">
            <a:normAutofit/>
          </a:bodyPr>
          <a:lstStyle/>
          <a:p>
            <a:pPr marL="0" algn="l" rtl="0" eaLnBrk="1" latinLnBrk="0" hangingPunct="1">
              <a:spcBef>
                <a:spcPts val="0"/>
              </a:spcBef>
              <a:spcAft>
                <a:spcPts val="0"/>
              </a:spcAft>
            </a:pPr>
            <a:endParaRPr lang="hr-HR" b="0" i="0" kern="1200" baseline="0" dirty="0">
              <a:solidFill>
                <a:srgbClr val="000000"/>
              </a:solidFill>
              <a:effectLst/>
              <a:latin typeface="Arial" panose="020B0604020202020204" pitchFamily="34" charset="0"/>
              <a:cs typeface="Arial" panose="020B0604020202020204" pitchFamily="34" charset="0"/>
            </a:endParaRPr>
          </a:p>
          <a:p>
            <a:pPr marL="0" algn="l" rtl="0" eaLnBrk="1" latinLnBrk="0" hangingPunct="1">
              <a:spcBef>
                <a:spcPts val="0"/>
              </a:spcBef>
              <a:spcAft>
                <a:spcPts val="0"/>
              </a:spcAft>
            </a:pPr>
            <a:r>
              <a:rPr lang="hr-HR" b="0" i="0" kern="1200" baseline="0" dirty="0">
                <a:solidFill>
                  <a:srgbClr val="000000"/>
                </a:solidFill>
                <a:effectLst/>
                <a:latin typeface="Arial" panose="020B0604020202020204" pitchFamily="34" charset="0"/>
                <a:cs typeface="Arial" panose="020B0604020202020204" pitchFamily="34" charset="0"/>
              </a:rPr>
              <a:t>Ispunjavanje</a:t>
            </a:r>
            <a:r>
              <a:rPr lang="hr-HR" b="0" i="0" kern="1200" dirty="0">
                <a:solidFill>
                  <a:srgbClr val="000000"/>
                </a:solidFill>
                <a:effectLst/>
                <a:latin typeface="Arial" panose="020B0604020202020204" pitchFamily="34" charset="0"/>
                <a:cs typeface="Arial" panose="020B0604020202020204" pitchFamily="34" charset="0"/>
              </a:rPr>
              <a:t> podataka putem</a:t>
            </a:r>
          </a:p>
          <a:p>
            <a:pPr marL="0" indent="0" algn="l" rtl="0" eaLnBrk="1" latinLnBrk="0" hangingPunct="1">
              <a:spcBef>
                <a:spcPts val="0"/>
              </a:spcBef>
              <a:spcAft>
                <a:spcPts val="0"/>
              </a:spcAft>
              <a:buNone/>
            </a:pPr>
            <a:r>
              <a:rPr lang="hr-HR" dirty="0">
                <a:solidFill>
                  <a:srgbClr val="000000"/>
                </a:solidFill>
                <a:latin typeface="Arial" panose="020B0604020202020204" pitchFamily="34" charset="0"/>
                <a:cs typeface="Arial" panose="020B0604020202020204" pitchFamily="34" charset="0"/>
              </a:rPr>
              <a:t>niza razvijenih metoda i aplikacija </a:t>
            </a:r>
            <a:br>
              <a:rPr lang="hr-HR" dirty="0">
                <a:solidFill>
                  <a:srgbClr val="000000"/>
                </a:solidFill>
                <a:latin typeface="Arial" panose="020B0604020202020204" pitchFamily="34" charset="0"/>
                <a:cs typeface="Arial" panose="020B0604020202020204" pitchFamily="34" charset="0"/>
              </a:rPr>
            </a:br>
            <a:endParaRPr lang="hr-HR" dirty="0">
              <a:solidFill>
                <a:srgbClr val="000000"/>
              </a:solidFill>
              <a:latin typeface="Arial" panose="020B0604020202020204" pitchFamily="34" charset="0"/>
              <a:cs typeface="Arial" panose="020B0604020202020204" pitchFamily="34" charset="0"/>
            </a:endParaRPr>
          </a:p>
          <a:p>
            <a:pPr marL="0" indent="0" algn="ctr">
              <a:spcBef>
                <a:spcPts val="0"/>
              </a:spcBef>
              <a:buNone/>
            </a:pPr>
            <a:endParaRPr lang="hr-HR" b="1" dirty="0">
              <a:solidFill>
                <a:srgbClr val="000000"/>
              </a:solidFill>
              <a:latin typeface="Arial" panose="020B0604020202020204" pitchFamily="34" charset="0"/>
              <a:cs typeface="Arial" panose="020B0604020202020204" pitchFamily="34" charset="0"/>
            </a:endParaRPr>
          </a:p>
          <a:p>
            <a:pPr marL="0" indent="0" algn="ctr">
              <a:spcBef>
                <a:spcPts val="0"/>
              </a:spcBef>
              <a:buNone/>
            </a:pPr>
            <a:r>
              <a:rPr lang="hr-HR" b="1" dirty="0">
                <a:solidFill>
                  <a:srgbClr val="000000"/>
                </a:solidFill>
                <a:latin typeface="Arial" panose="020B0604020202020204" pitchFamily="34" charset="0"/>
                <a:cs typeface="Arial" panose="020B0604020202020204" pitchFamily="34" charset="0"/>
              </a:rPr>
              <a:t>tim stručnjaka </a:t>
            </a:r>
            <a:r>
              <a:rPr lang="hr-HR" dirty="0">
                <a:solidFill>
                  <a:srgbClr val="000000"/>
                </a:solidFill>
                <a:latin typeface="Arial" panose="020B0604020202020204" pitchFamily="34" charset="0"/>
                <a:cs typeface="Arial" panose="020B0604020202020204" pitchFamily="34" charset="0"/>
              </a:rPr>
              <a:t>specijalno usavršenih za tu vrstu posla </a:t>
            </a:r>
          </a:p>
          <a:p>
            <a:pPr marL="0" indent="0" algn="ctr">
              <a:spcBef>
                <a:spcPts val="0"/>
              </a:spcBef>
              <a:buNone/>
            </a:pPr>
            <a:r>
              <a:rPr lang="hr-HR" dirty="0">
                <a:solidFill>
                  <a:srgbClr val="000000"/>
                </a:solidFill>
                <a:latin typeface="Arial" panose="020B0604020202020204" pitchFamily="34" charset="0"/>
                <a:cs typeface="Arial" panose="020B0604020202020204" pitchFamily="34" charset="0"/>
              </a:rPr>
              <a:t>+</a:t>
            </a:r>
          </a:p>
          <a:p>
            <a:pPr marL="0" indent="0" algn="ctr">
              <a:spcBef>
                <a:spcPts val="0"/>
              </a:spcBef>
              <a:buNone/>
            </a:pPr>
            <a:r>
              <a:rPr lang="hr-HR" b="1" dirty="0" err="1">
                <a:solidFill>
                  <a:srgbClr val="000000"/>
                </a:solidFill>
                <a:latin typeface="Arial" panose="020B0604020202020204" pitchFamily="34" charset="0"/>
                <a:cs typeface="Arial" panose="020B0604020202020204" pitchFamily="34" charset="0"/>
              </a:rPr>
              <a:t>GIS</a:t>
            </a:r>
            <a:r>
              <a:rPr lang="hr-HR" b="1" dirty="0">
                <a:solidFill>
                  <a:srgbClr val="000000"/>
                </a:solidFill>
                <a:latin typeface="Arial" panose="020B0604020202020204" pitchFamily="34" charset="0"/>
                <a:cs typeface="Arial" panose="020B0604020202020204" pitchFamily="34" charset="0"/>
              </a:rPr>
              <a:t> stručnjak </a:t>
            </a:r>
          </a:p>
        </p:txBody>
      </p:sp>
      <p:pic>
        <p:nvPicPr>
          <p:cNvPr id="12" name="Picture 11">
            <a:extLst>
              <a:ext uri="{FF2B5EF4-FFF2-40B4-BE49-F238E27FC236}">
                <a16:creationId xmlns:a16="http://schemas.microsoft.com/office/drawing/2014/main" id="{8735E127-9758-EA10-7C5F-833F11323F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41605" y="2008"/>
            <a:ext cx="5550395" cy="6853983"/>
          </a:xfrm>
          <a:prstGeom prst="rect">
            <a:avLst/>
          </a:prstGeom>
        </p:spPr>
      </p:pic>
      <p:sp>
        <p:nvSpPr>
          <p:cNvPr id="2" name="Rectangle 1">
            <a:extLst>
              <a:ext uri="{FF2B5EF4-FFF2-40B4-BE49-F238E27FC236}">
                <a16:creationId xmlns:a16="http://schemas.microsoft.com/office/drawing/2014/main" id="{FB07F089-A494-9C43-FA82-6D2510BE1CBB}"/>
              </a:ext>
            </a:extLst>
          </p:cNvPr>
          <p:cNvSpPr/>
          <p:nvPr/>
        </p:nvSpPr>
        <p:spPr>
          <a:xfrm>
            <a:off x="9548446" y="49675"/>
            <a:ext cx="2643554" cy="782664"/>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3" name="Picture 2">
            <a:extLst>
              <a:ext uri="{FF2B5EF4-FFF2-40B4-BE49-F238E27FC236}">
                <a16:creationId xmlns:a16="http://schemas.microsoft.com/office/drawing/2014/main" id="{638C59F7-001C-50E3-8113-24380CAE0DA2}"/>
              </a:ext>
            </a:extLst>
          </p:cNvPr>
          <p:cNvPicPr>
            <a:picLocks noChangeAspect="1"/>
          </p:cNvPicPr>
          <p:nvPr/>
        </p:nvPicPr>
        <p:blipFill rotWithShape="1">
          <a:blip r:embed="rId5">
            <a:extLst>
              <a:ext uri="{28A0092B-C50C-407E-A947-70E740481C1C}">
                <a14:useLocalDpi xmlns:a14="http://schemas.microsoft.com/office/drawing/2010/main" val="0"/>
              </a:ext>
            </a:extLst>
          </a:blip>
          <a:srcRect l="3492" r="1419"/>
          <a:stretch/>
        </p:blipFill>
        <p:spPr>
          <a:xfrm>
            <a:off x="5331802" y="3158224"/>
            <a:ext cx="6605954" cy="1712452"/>
          </a:xfrm>
          <a:prstGeom prst="rect">
            <a:avLst/>
          </a:prstGeo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a:extLst>
              <a:ext uri="{FF2B5EF4-FFF2-40B4-BE49-F238E27FC236}">
                <a16:creationId xmlns:a16="http://schemas.microsoft.com/office/drawing/2014/main" id="{347AA86C-7A53-5510-F5FA-544657AF6A9F}"/>
              </a:ext>
            </a:extLst>
          </p:cNvPr>
          <p:cNvSpPr/>
          <p:nvPr/>
        </p:nvSpPr>
        <p:spPr>
          <a:xfrm>
            <a:off x="6281718" y="3873068"/>
            <a:ext cx="1572744" cy="358964"/>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Title 1">
            <a:extLst>
              <a:ext uri="{FF2B5EF4-FFF2-40B4-BE49-F238E27FC236}">
                <a16:creationId xmlns:a16="http://schemas.microsoft.com/office/drawing/2014/main" id="{A249EC67-76D6-E3C4-38D2-09CCD10B9EEF}"/>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5. Prikupljanje podataka </a:t>
            </a:r>
            <a:br>
              <a:rPr lang="hr-HR" sz="3200" b="1" dirty="0">
                <a:latin typeface="Arial" panose="020B0604020202020204" pitchFamily="34" charset="0"/>
                <a:cs typeface="Arial" panose="020B0604020202020204" pitchFamily="34" charset="0"/>
              </a:rPr>
            </a:br>
            <a:r>
              <a:rPr lang="hr-HR" sz="3200" b="1" dirty="0">
                <a:latin typeface="Arial" panose="020B0604020202020204" pitchFamily="34" charset="0"/>
                <a:cs typeface="Arial" panose="020B0604020202020204" pitchFamily="34" charset="0"/>
              </a:rPr>
              <a:t>    – teren (tim stručnjaka)</a:t>
            </a:r>
          </a:p>
        </p:txBody>
      </p:sp>
    </p:spTree>
    <p:custDataLst>
      <p:tags r:id="rId1"/>
    </p:custDataLst>
    <p:extLst>
      <p:ext uri="{BB962C8B-B14F-4D97-AF65-F5344CB8AC3E}">
        <p14:creationId xmlns:p14="http://schemas.microsoft.com/office/powerpoint/2010/main" val="103158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Effect transition="in" filter="fade">
                                      <p:cBhvr>
                                        <p:cTn id="16" dur="750"/>
                                        <p:tgtEl>
                                          <p:spTgt spid="3"/>
                                        </p:tgtEl>
                                      </p:cBhvr>
                                    </p:animEffect>
                                  </p:childTnLst>
                                </p:cTn>
                              </p:par>
                              <p:par>
                                <p:cTn id="17" presetID="42" presetClass="path" presetSubtype="0" accel="50000" decel="50000" fill="hold" nodeType="withEffect">
                                  <p:stCondLst>
                                    <p:cond delay="0"/>
                                  </p:stCondLst>
                                  <p:childTnLst>
                                    <p:animMotion origin="layout" path="M 0.16966 -0.50672 L -3.125E-6 4.81481E-6 " pathEditMode="relative" rAng="0" ptsTypes="AA">
                                      <p:cBhvr>
                                        <p:cTn id="18" dur="750" fill="hold"/>
                                        <p:tgtEl>
                                          <p:spTgt spid="3"/>
                                        </p:tgtEl>
                                        <p:attrNameLst>
                                          <p:attrName>ppt_x</p:attrName>
                                          <p:attrName>ppt_y</p:attrName>
                                        </p:attrNameLst>
                                      </p:cBhvr>
                                      <p:rCtr x="-8490" y="25324"/>
                                    </p:animMotion>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2"/>
            <a:ext cx="5695123" cy="4632958"/>
          </a:xfrm>
        </p:spPr>
        <p:txBody>
          <a:bodyPr anchor="t">
            <a:normAutofit/>
          </a:bodyPr>
          <a:lstStyle/>
          <a:p>
            <a:pPr marL="0" algn="l" rtl="0" eaLnBrk="1" latinLnBrk="0" hangingPunct="1">
              <a:spcBef>
                <a:spcPts val="0"/>
              </a:spcBef>
              <a:spcAft>
                <a:spcPts val="0"/>
              </a:spcAft>
            </a:pPr>
            <a:endParaRPr lang="hr-HR" b="0" i="0" kern="1200" baseline="0" dirty="0">
              <a:solidFill>
                <a:srgbClr val="000000"/>
              </a:solidFill>
              <a:effectLst/>
              <a:latin typeface="Arial" panose="020B0604020202020204" pitchFamily="34" charset="0"/>
              <a:cs typeface="Arial" panose="020B0604020202020204" pitchFamily="34" charset="0"/>
            </a:endParaRPr>
          </a:p>
          <a:p>
            <a:pPr marL="0" algn="l" rtl="0" eaLnBrk="1" latinLnBrk="0" hangingPunct="1">
              <a:spcBef>
                <a:spcPts val="0"/>
              </a:spcBef>
              <a:spcAft>
                <a:spcPts val="0"/>
              </a:spcAft>
            </a:pPr>
            <a:r>
              <a:rPr lang="hr-HR" b="0" i="0" kern="1200" baseline="0" dirty="0">
                <a:solidFill>
                  <a:srgbClr val="000000"/>
                </a:solidFill>
                <a:effectLst/>
                <a:latin typeface="Arial" panose="020B0604020202020204" pitchFamily="34" charset="0"/>
                <a:cs typeface="Arial" panose="020B0604020202020204" pitchFamily="34" charset="0"/>
              </a:rPr>
              <a:t>Ispunjavanje</a:t>
            </a:r>
            <a:r>
              <a:rPr lang="hr-HR" b="0" i="0" kern="1200" dirty="0">
                <a:solidFill>
                  <a:srgbClr val="000000"/>
                </a:solidFill>
                <a:effectLst/>
                <a:latin typeface="Arial" panose="020B0604020202020204" pitchFamily="34" charset="0"/>
                <a:cs typeface="Arial" panose="020B0604020202020204" pitchFamily="34" charset="0"/>
              </a:rPr>
              <a:t> podataka putem</a:t>
            </a:r>
          </a:p>
          <a:p>
            <a:pPr marL="0" indent="0" algn="l" rtl="0" eaLnBrk="1" latinLnBrk="0" hangingPunct="1">
              <a:spcBef>
                <a:spcPts val="0"/>
              </a:spcBef>
              <a:spcAft>
                <a:spcPts val="0"/>
              </a:spcAft>
              <a:buNone/>
            </a:pPr>
            <a:r>
              <a:rPr lang="hr-HR" dirty="0">
                <a:solidFill>
                  <a:srgbClr val="000000"/>
                </a:solidFill>
                <a:latin typeface="Arial" panose="020B0604020202020204" pitchFamily="34" charset="0"/>
                <a:cs typeface="Arial" panose="020B0604020202020204" pitchFamily="34" charset="0"/>
              </a:rPr>
              <a:t>niza razvijenih metoda i aplikacija </a:t>
            </a:r>
            <a:br>
              <a:rPr lang="hr-HR" dirty="0">
                <a:solidFill>
                  <a:srgbClr val="000000"/>
                </a:solidFill>
                <a:latin typeface="Arial" panose="020B0604020202020204" pitchFamily="34" charset="0"/>
                <a:cs typeface="Arial" panose="020B0604020202020204" pitchFamily="34" charset="0"/>
              </a:rPr>
            </a:br>
            <a:endParaRPr lang="hr-HR" dirty="0">
              <a:solidFill>
                <a:srgbClr val="000000"/>
              </a:solidFill>
              <a:latin typeface="Arial" panose="020B0604020202020204" pitchFamily="34" charset="0"/>
              <a:cs typeface="Arial" panose="020B0604020202020204" pitchFamily="34" charset="0"/>
            </a:endParaRPr>
          </a:p>
          <a:p>
            <a:pPr marL="0" indent="0" algn="ctr">
              <a:spcBef>
                <a:spcPts val="0"/>
              </a:spcBef>
              <a:buNone/>
            </a:pPr>
            <a:endParaRPr lang="hr-HR" b="1" dirty="0">
              <a:solidFill>
                <a:srgbClr val="000000"/>
              </a:solidFill>
              <a:latin typeface="Arial" panose="020B0604020202020204" pitchFamily="34" charset="0"/>
              <a:cs typeface="Arial" panose="020B0604020202020204" pitchFamily="34" charset="0"/>
            </a:endParaRPr>
          </a:p>
          <a:p>
            <a:pPr marL="0" indent="0" algn="ctr">
              <a:spcBef>
                <a:spcPts val="0"/>
              </a:spcBef>
              <a:buNone/>
            </a:pPr>
            <a:r>
              <a:rPr lang="hr-HR" b="1" dirty="0">
                <a:solidFill>
                  <a:srgbClr val="000000"/>
                </a:solidFill>
                <a:latin typeface="Arial" panose="020B0604020202020204" pitchFamily="34" charset="0"/>
                <a:cs typeface="Arial" panose="020B0604020202020204" pitchFamily="34" charset="0"/>
              </a:rPr>
              <a:t>tim stručnjaka </a:t>
            </a:r>
            <a:r>
              <a:rPr lang="hr-HR" dirty="0">
                <a:solidFill>
                  <a:srgbClr val="000000"/>
                </a:solidFill>
                <a:latin typeface="Arial" panose="020B0604020202020204" pitchFamily="34" charset="0"/>
                <a:cs typeface="Arial" panose="020B0604020202020204" pitchFamily="34" charset="0"/>
              </a:rPr>
              <a:t>specijalno usavršenih za tu vrstu posla </a:t>
            </a:r>
          </a:p>
          <a:p>
            <a:pPr marL="0" indent="0" algn="ctr">
              <a:spcBef>
                <a:spcPts val="0"/>
              </a:spcBef>
              <a:buNone/>
            </a:pPr>
            <a:r>
              <a:rPr lang="hr-HR" dirty="0">
                <a:solidFill>
                  <a:srgbClr val="000000"/>
                </a:solidFill>
                <a:latin typeface="Arial" panose="020B0604020202020204" pitchFamily="34" charset="0"/>
                <a:cs typeface="Arial" panose="020B0604020202020204" pitchFamily="34" charset="0"/>
              </a:rPr>
              <a:t>+</a:t>
            </a:r>
          </a:p>
          <a:p>
            <a:pPr marL="0" indent="0" algn="ctr">
              <a:spcBef>
                <a:spcPts val="0"/>
              </a:spcBef>
              <a:buNone/>
            </a:pPr>
            <a:r>
              <a:rPr lang="hr-HR" b="1" dirty="0" err="1">
                <a:solidFill>
                  <a:srgbClr val="000000"/>
                </a:solidFill>
                <a:latin typeface="Arial" panose="020B0604020202020204" pitchFamily="34" charset="0"/>
                <a:cs typeface="Arial" panose="020B0604020202020204" pitchFamily="34" charset="0"/>
              </a:rPr>
              <a:t>GIS</a:t>
            </a:r>
            <a:r>
              <a:rPr lang="hr-HR" b="1" dirty="0">
                <a:solidFill>
                  <a:srgbClr val="000000"/>
                </a:solidFill>
                <a:latin typeface="Arial" panose="020B0604020202020204" pitchFamily="34" charset="0"/>
                <a:cs typeface="Arial" panose="020B0604020202020204" pitchFamily="34" charset="0"/>
              </a:rPr>
              <a:t> stručnjak </a:t>
            </a:r>
          </a:p>
        </p:txBody>
      </p:sp>
      <p:pic>
        <p:nvPicPr>
          <p:cNvPr id="12" name="Picture 11">
            <a:extLst>
              <a:ext uri="{FF2B5EF4-FFF2-40B4-BE49-F238E27FC236}">
                <a16:creationId xmlns:a16="http://schemas.microsoft.com/office/drawing/2014/main" id="{8735E127-9758-EA10-7C5F-833F11323F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41605" y="2008"/>
            <a:ext cx="5550395" cy="6853983"/>
          </a:xfrm>
          <a:prstGeom prst="rect">
            <a:avLst/>
          </a:prstGeom>
        </p:spPr>
      </p:pic>
      <p:pic>
        <p:nvPicPr>
          <p:cNvPr id="3" name="Picture 2">
            <a:extLst>
              <a:ext uri="{FF2B5EF4-FFF2-40B4-BE49-F238E27FC236}">
                <a16:creationId xmlns:a16="http://schemas.microsoft.com/office/drawing/2014/main" id="{638C59F7-001C-50E3-8113-24380CAE0DA2}"/>
              </a:ext>
            </a:extLst>
          </p:cNvPr>
          <p:cNvPicPr>
            <a:picLocks noChangeAspect="1"/>
          </p:cNvPicPr>
          <p:nvPr/>
        </p:nvPicPr>
        <p:blipFill rotWithShape="1">
          <a:blip r:embed="rId5">
            <a:extLst>
              <a:ext uri="{28A0092B-C50C-407E-A947-70E740481C1C}">
                <a14:useLocalDpi xmlns:a14="http://schemas.microsoft.com/office/drawing/2010/main" val="0"/>
              </a:ext>
            </a:extLst>
          </a:blip>
          <a:srcRect l="2537" r="1300"/>
          <a:stretch/>
        </p:blipFill>
        <p:spPr>
          <a:xfrm>
            <a:off x="5267325" y="3135650"/>
            <a:ext cx="6834554" cy="1712452"/>
          </a:xfrm>
          <a:prstGeom prst="rect">
            <a:avLst/>
          </a:prstGeo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a:extLst>
              <a:ext uri="{FF2B5EF4-FFF2-40B4-BE49-F238E27FC236}">
                <a16:creationId xmlns:a16="http://schemas.microsoft.com/office/drawing/2014/main" id="{347AA86C-7A53-5510-F5FA-544657AF6A9F}"/>
              </a:ext>
            </a:extLst>
          </p:cNvPr>
          <p:cNvSpPr/>
          <p:nvPr/>
        </p:nvSpPr>
        <p:spPr>
          <a:xfrm>
            <a:off x="6326058" y="3276599"/>
            <a:ext cx="1774588" cy="492369"/>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Rectangle 4">
            <a:extLst>
              <a:ext uri="{FF2B5EF4-FFF2-40B4-BE49-F238E27FC236}">
                <a16:creationId xmlns:a16="http://schemas.microsoft.com/office/drawing/2014/main" id="{037F5803-D8C7-534B-12AE-2AFE4068AF41}"/>
              </a:ext>
            </a:extLst>
          </p:cNvPr>
          <p:cNvSpPr/>
          <p:nvPr/>
        </p:nvSpPr>
        <p:spPr>
          <a:xfrm>
            <a:off x="9548446" y="838436"/>
            <a:ext cx="2643554" cy="650395"/>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Title 1">
            <a:extLst>
              <a:ext uri="{FF2B5EF4-FFF2-40B4-BE49-F238E27FC236}">
                <a16:creationId xmlns:a16="http://schemas.microsoft.com/office/drawing/2014/main" id="{7E3ED379-C3BC-95B8-C7E2-ADF2F005667D}"/>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5. Prikupljanje podataka </a:t>
            </a:r>
            <a:br>
              <a:rPr lang="hr-HR" sz="3200" b="1" dirty="0">
                <a:latin typeface="Arial" panose="020B0604020202020204" pitchFamily="34" charset="0"/>
                <a:cs typeface="Arial" panose="020B0604020202020204" pitchFamily="34" charset="0"/>
              </a:rPr>
            </a:br>
            <a:r>
              <a:rPr lang="hr-HR" sz="3200" b="1" dirty="0">
                <a:latin typeface="Arial" panose="020B0604020202020204" pitchFamily="34" charset="0"/>
                <a:cs typeface="Arial" panose="020B0604020202020204" pitchFamily="34" charset="0"/>
              </a:rPr>
              <a:t>    – teren (tim stručnjaka)</a:t>
            </a:r>
          </a:p>
        </p:txBody>
      </p:sp>
    </p:spTree>
    <p:custDataLst>
      <p:tags r:id="rId1"/>
    </p:custDataLst>
    <p:extLst>
      <p:ext uri="{BB962C8B-B14F-4D97-AF65-F5344CB8AC3E}">
        <p14:creationId xmlns:p14="http://schemas.microsoft.com/office/powerpoint/2010/main" val="406754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Effect transition="in" filter="fade">
                                      <p:cBhvr>
                                        <p:cTn id="16" dur="750"/>
                                        <p:tgtEl>
                                          <p:spTgt spid="3"/>
                                        </p:tgtEl>
                                      </p:cBhvr>
                                    </p:animEffect>
                                  </p:childTnLst>
                                </p:cTn>
                              </p:par>
                              <p:par>
                                <p:cTn id="17" presetID="42" presetClass="path" presetSubtype="0" accel="50000" decel="50000" fill="hold" nodeType="withEffect">
                                  <p:stCondLst>
                                    <p:cond delay="0"/>
                                  </p:stCondLst>
                                  <p:childTnLst>
                                    <p:animMotion origin="layout" path="M 0.15924 -0.41504 L 4.16667E-7 -4.44444E-6 " pathEditMode="relative" rAng="0" ptsTypes="AA">
                                      <p:cBhvr>
                                        <p:cTn id="18" dur="750" fill="hold"/>
                                        <p:tgtEl>
                                          <p:spTgt spid="3"/>
                                        </p:tgtEl>
                                        <p:attrNameLst>
                                          <p:attrName>ppt_x</p:attrName>
                                          <p:attrName>ppt_y</p:attrName>
                                        </p:attrNameLst>
                                      </p:cBhvr>
                                      <p:rCtr x="-7969" y="20741"/>
                                    </p:animMotion>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2"/>
            <a:ext cx="5695123" cy="4632958"/>
          </a:xfrm>
        </p:spPr>
        <p:txBody>
          <a:bodyPr anchor="t">
            <a:normAutofit/>
          </a:bodyPr>
          <a:lstStyle/>
          <a:p>
            <a:pPr marL="0" algn="l" rtl="0" eaLnBrk="1" latinLnBrk="0" hangingPunct="1">
              <a:spcBef>
                <a:spcPts val="0"/>
              </a:spcBef>
              <a:spcAft>
                <a:spcPts val="0"/>
              </a:spcAft>
            </a:pPr>
            <a:endParaRPr lang="hr-HR" b="0" i="0" kern="1200" baseline="0" dirty="0">
              <a:solidFill>
                <a:srgbClr val="000000"/>
              </a:solidFill>
              <a:effectLst/>
              <a:latin typeface="Arial" panose="020B0604020202020204" pitchFamily="34" charset="0"/>
              <a:cs typeface="Arial" panose="020B0604020202020204" pitchFamily="34" charset="0"/>
            </a:endParaRPr>
          </a:p>
          <a:p>
            <a:pPr marL="0" algn="l" rtl="0" eaLnBrk="1" latinLnBrk="0" hangingPunct="1">
              <a:spcBef>
                <a:spcPts val="0"/>
              </a:spcBef>
              <a:spcAft>
                <a:spcPts val="0"/>
              </a:spcAft>
            </a:pPr>
            <a:r>
              <a:rPr lang="hr-HR" b="0" i="0" kern="1200" baseline="0" dirty="0">
                <a:solidFill>
                  <a:srgbClr val="000000"/>
                </a:solidFill>
                <a:effectLst/>
                <a:latin typeface="Arial" panose="020B0604020202020204" pitchFamily="34" charset="0"/>
                <a:cs typeface="Arial" panose="020B0604020202020204" pitchFamily="34" charset="0"/>
              </a:rPr>
              <a:t>Ispunjavanje</a:t>
            </a:r>
            <a:r>
              <a:rPr lang="hr-HR" b="0" i="0" kern="1200" dirty="0">
                <a:solidFill>
                  <a:srgbClr val="000000"/>
                </a:solidFill>
                <a:effectLst/>
                <a:latin typeface="Arial" panose="020B0604020202020204" pitchFamily="34" charset="0"/>
                <a:cs typeface="Arial" panose="020B0604020202020204" pitchFamily="34" charset="0"/>
              </a:rPr>
              <a:t> podataka putem</a:t>
            </a:r>
          </a:p>
          <a:p>
            <a:pPr marL="0" indent="0" algn="l" rtl="0" eaLnBrk="1" latinLnBrk="0" hangingPunct="1">
              <a:spcBef>
                <a:spcPts val="0"/>
              </a:spcBef>
              <a:spcAft>
                <a:spcPts val="0"/>
              </a:spcAft>
              <a:buNone/>
            </a:pPr>
            <a:r>
              <a:rPr lang="hr-HR" dirty="0">
                <a:solidFill>
                  <a:srgbClr val="000000"/>
                </a:solidFill>
                <a:latin typeface="Arial" panose="020B0604020202020204" pitchFamily="34" charset="0"/>
                <a:cs typeface="Arial" panose="020B0604020202020204" pitchFamily="34" charset="0"/>
              </a:rPr>
              <a:t>niza razvijenih metoda i aplikacija </a:t>
            </a:r>
            <a:br>
              <a:rPr lang="hr-HR" dirty="0">
                <a:solidFill>
                  <a:srgbClr val="000000"/>
                </a:solidFill>
                <a:latin typeface="Arial" panose="020B0604020202020204" pitchFamily="34" charset="0"/>
                <a:cs typeface="Arial" panose="020B0604020202020204" pitchFamily="34" charset="0"/>
              </a:rPr>
            </a:br>
            <a:endParaRPr lang="hr-HR" dirty="0">
              <a:solidFill>
                <a:srgbClr val="000000"/>
              </a:solidFill>
              <a:latin typeface="Arial" panose="020B0604020202020204" pitchFamily="34" charset="0"/>
              <a:cs typeface="Arial" panose="020B0604020202020204" pitchFamily="34" charset="0"/>
            </a:endParaRPr>
          </a:p>
          <a:p>
            <a:pPr marL="0" indent="0" algn="ctr">
              <a:spcBef>
                <a:spcPts val="0"/>
              </a:spcBef>
              <a:buNone/>
            </a:pPr>
            <a:endParaRPr lang="hr-HR" b="1" dirty="0">
              <a:solidFill>
                <a:srgbClr val="000000"/>
              </a:solidFill>
              <a:latin typeface="Arial" panose="020B0604020202020204" pitchFamily="34" charset="0"/>
              <a:cs typeface="Arial" panose="020B0604020202020204" pitchFamily="34" charset="0"/>
            </a:endParaRPr>
          </a:p>
          <a:p>
            <a:pPr marL="0" indent="0" algn="ctr">
              <a:spcBef>
                <a:spcPts val="0"/>
              </a:spcBef>
              <a:buNone/>
            </a:pPr>
            <a:r>
              <a:rPr lang="hr-HR" b="1" dirty="0">
                <a:solidFill>
                  <a:srgbClr val="000000"/>
                </a:solidFill>
                <a:latin typeface="Arial" panose="020B0604020202020204" pitchFamily="34" charset="0"/>
                <a:cs typeface="Arial" panose="020B0604020202020204" pitchFamily="34" charset="0"/>
              </a:rPr>
              <a:t>tim stručnjaka </a:t>
            </a:r>
            <a:r>
              <a:rPr lang="hr-HR" dirty="0">
                <a:solidFill>
                  <a:srgbClr val="000000"/>
                </a:solidFill>
                <a:latin typeface="Arial" panose="020B0604020202020204" pitchFamily="34" charset="0"/>
                <a:cs typeface="Arial" panose="020B0604020202020204" pitchFamily="34" charset="0"/>
              </a:rPr>
              <a:t>specijalno usavršenih za tu vrstu posla </a:t>
            </a:r>
          </a:p>
          <a:p>
            <a:pPr marL="0" indent="0" algn="ctr">
              <a:spcBef>
                <a:spcPts val="0"/>
              </a:spcBef>
              <a:buNone/>
            </a:pPr>
            <a:r>
              <a:rPr lang="hr-HR" dirty="0">
                <a:solidFill>
                  <a:srgbClr val="000000"/>
                </a:solidFill>
                <a:latin typeface="Arial" panose="020B0604020202020204" pitchFamily="34" charset="0"/>
                <a:cs typeface="Arial" panose="020B0604020202020204" pitchFamily="34" charset="0"/>
              </a:rPr>
              <a:t>+</a:t>
            </a:r>
          </a:p>
          <a:p>
            <a:pPr marL="0" indent="0" algn="ctr">
              <a:spcBef>
                <a:spcPts val="0"/>
              </a:spcBef>
              <a:buNone/>
            </a:pPr>
            <a:r>
              <a:rPr lang="hr-HR" b="1" dirty="0" err="1">
                <a:solidFill>
                  <a:srgbClr val="000000"/>
                </a:solidFill>
                <a:latin typeface="Arial" panose="020B0604020202020204" pitchFamily="34" charset="0"/>
                <a:cs typeface="Arial" panose="020B0604020202020204" pitchFamily="34" charset="0"/>
              </a:rPr>
              <a:t>GIS</a:t>
            </a:r>
            <a:r>
              <a:rPr lang="hr-HR" b="1" dirty="0">
                <a:solidFill>
                  <a:srgbClr val="000000"/>
                </a:solidFill>
                <a:latin typeface="Arial" panose="020B0604020202020204" pitchFamily="34" charset="0"/>
                <a:cs typeface="Arial" panose="020B0604020202020204" pitchFamily="34" charset="0"/>
              </a:rPr>
              <a:t> stručnjak </a:t>
            </a:r>
          </a:p>
        </p:txBody>
      </p:sp>
      <p:pic>
        <p:nvPicPr>
          <p:cNvPr id="12" name="Picture 11">
            <a:extLst>
              <a:ext uri="{FF2B5EF4-FFF2-40B4-BE49-F238E27FC236}">
                <a16:creationId xmlns:a16="http://schemas.microsoft.com/office/drawing/2014/main" id="{8735E127-9758-EA10-7C5F-833F11323F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41605" y="2008"/>
            <a:ext cx="5550395" cy="6853983"/>
          </a:xfrm>
          <a:prstGeom prst="rect">
            <a:avLst/>
          </a:prstGeom>
        </p:spPr>
      </p:pic>
      <p:pic>
        <p:nvPicPr>
          <p:cNvPr id="3" name="Picture 2">
            <a:extLst>
              <a:ext uri="{FF2B5EF4-FFF2-40B4-BE49-F238E27FC236}">
                <a16:creationId xmlns:a16="http://schemas.microsoft.com/office/drawing/2014/main" id="{638C59F7-001C-50E3-8113-24380CAE0DA2}"/>
              </a:ext>
            </a:extLst>
          </p:cNvPr>
          <p:cNvPicPr>
            <a:picLocks noChangeAspect="1"/>
          </p:cNvPicPr>
          <p:nvPr/>
        </p:nvPicPr>
        <p:blipFill rotWithShape="1">
          <a:blip r:embed="rId5">
            <a:extLst>
              <a:ext uri="{28A0092B-C50C-407E-A947-70E740481C1C}">
                <a14:useLocalDpi xmlns:a14="http://schemas.microsoft.com/office/drawing/2010/main" val="0"/>
              </a:ext>
            </a:extLst>
          </a:blip>
          <a:srcRect t="3206" b="2213"/>
          <a:stretch/>
        </p:blipFill>
        <p:spPr>
          <a:xfrm>
            <a:off x="5224096" y="2682279"/>
            <a:ext cx="6834554" cy="2672861"/>
          </a:xfrm>
          <a:prstGeom prst="rect">
            <a:avLst/>
          </a:prstGeo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a:extLst>
              <a:ext uri="{FF2B5EF4-FFF2-40B4-BE49-F238E27FC236}">
                <a16:creationId xmlns:a16="http://schemas.microsoft.com/office/drawing/2014/main" id="{347AA86C-7A53-5510-F5FA-544657AF6A9F}"/>
              </a:ext>
            </a:extLst>
          </p:cNvPr>
          <p:cNvSpPr/>
          <p:nvPr/>
        </p:nvSpPr>
        <p:spPr>
          <a:xfrm>
            <a:off x="6371492" y="3311769"/>
            <a:ext cx="1588477" cy="457199"/>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Rectangle 9">
            <a:extLst>
              <a:ext uri="{FF2B5EF4-FFF2-40B4-BE49-F238E27FC236}">
                <a16:creationId xmlns:a16="http://schemas.microsoft.com/office/drawing/2014/main" id="{F235F5CD-CAAD-A891-6327-43177488317A}"/>
              </a:ext>
            </a:extLst>
          </p:cNvPr>
          <p:cNvSpPr/>
          <p:nvPr/>
        </p:nvSpPr>
        <p:spPr>
          <a:xfrm>
            <a:off x="9548446" y="1502860"/>
            <a:ext cx="2643554" cy="1035186"/>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3" name="Title 1">
            <a:extLst>
              <a:ext uri="{FF2B5EF4-FFF2-40B4-BE49-F238E27FC236}">
                <a16:creationId xmlns:a16="http://schemas.microsoft.com/office/drawing/2014/main" id="{93D0ECE6-0B5E-F13A-F4C6-56E14D7300CE}"/>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5. Prikupljanje podataka </a:t>
            </a:r>
            <a:br>
              <a:rPr lang="hr-HR" sz="3200" b="1" dirty="0">
                <a:latin typeface="Arial" panose="020B0604020202020204" pitchFamily="34" charset="0"/>
                <a:cs typeface="Arial" panose="020B0604020202020204" pitchFamily="34" charset="0"/>
              </a:rPr>
            </a:br>
            <a:r>
              <a:rPr lang="hr-HR" sz="3200" b="1" dirty="0">
                <a:latin typeface="Arial" panose="020B0604020202020204" pitchFamily="34" charset="0"/>
                <a:cs typeface="Arial" panose="020B0604020202020204" pitchFamily="34" charset="0"/>
              </a:rPr>
              <a:t>    – teren (tim stručnjaka)</a:t>
            </a:r>
          </a:p>
        </p:txBody>
      </p:sp>
    </p:spTree>
    <p:custDataLst>
      <p:tags r:id="rId1"/>
    </p:custDataLst>
    <p:extLst>
      <p:ext uri="{BB962C8B-B14F-4D97-AF65-F5344CB8AC3E}">
        <p14:creationId xmlns:p14="http://schemas.microsoft.com/office/powerpoint/2010/main" val="20751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Effect transition="in" filter="fade">
                                      <p:cBhvr>
                                        <p:cTn id="16" dur="750"/>
                                        <p:tgtEl>
                                          <p:spTgt spid="3"/>
                                        </p:tgtEl>
                                      </p:cBhvr>
                                    </p:animEffect>
                                  </p:childTnLst>
                                </p:cTn>
                              </p:par>
                              <p:par>
                                <p:cTn id="17" presetID="42" presetClass="path" presetSubtype="0" accel="50000" decel="50000" fill="hold" nodeType="withEffect">
                                  <p:stCondLst>
                                    <p:cond delay="0"/>
                                  </p:stCondLst>
                                  <p:childTnLst>
                                    <p:animMotion origin="layout" path="M 0.175 -0.29236 L -3.95833E-6 3.7037E-7 " pathEditMode="relative" rAng="0" ptsTypes="AA">
                                      <p:cBhvr>
                                        <p:cTn id="18" dur="750" fill="hold"/>
                                        <p:tgtEl>
                                          <p:spTgt spid="3"/>
                                        </p:tgtEl>
                                        <p:attrNameLst>
                                          <p:attrName>ppt_x</p:attrName>
                                          <p:attrName>ppt_y</p:attrName>
                                        </p:attrNameLst>
                                      </p:cBhvr>
                                      <p:rCtr x="-8750" y="14606"/>
                                    </p:animMotion>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2"/>
            <a:ext cx="5695123" cy="4632958"/>
          </a:xfrm>
        </p:spPr>
        <p:txBody>
          <a:bodyPr anchor="t">
            <a:normAutofit/>
          </a:bodyPr>
          <a:lstStyle/>
          <a:p>
            <a:pPr marL="0" algn="l" rtl="0" eaLnBrk="1" latinLnBrk="0" hangingPunct="1">
              <a:spcBef>
                <a:spcPts val="0"/>
              </a:spcBef>
              <a:spcAft>
                <a:spcPts val="0"/>
              </a:spcAft>
            </a:pPr>
            <a:endParaRPr lang="hr-HR" b="0" i="0" kern="1200" baseline="0" dirty="0">
              <a:solidFill>
                <a:srgbClr val="000000"/>
              </a:solidFill>
              <a:effectLst/>
              <a:latin typeface="Arial" panose="020B0604020202020204" pitchFamily="34" charset="0"/>
              <a:cs typeface="Arial" panose="020B0604020202020204" pitchFamily="34" charset="0"/>
            </a:endParaRPr>
          </a:p>
          <a:p>
            <a:pPr marL="0" algn="l" rtl="0" eaLnBrk="1" latinLnBrk="0" hangingPunct="1">
              <a:spcBef>
                <a:spcPts val="0"/>
              </a:spcBef>
              <a:spcAft>
                <a:spcPts val="0"/>
              </a:spcAft>
            </a:pPr>
            <a:r>
              <a:rPr lang="hr-HR" b="0" i="0" kern="1200" baseline="0" dirty="0">
                <a:solidFill>
                  <a:srgbClr val="000000"/>
                </a:solidFill>
                <a:effectLst/>
                <a:latin typeface="Arial" panose="020B0604020202020204" pitchFamily="34" charset="0"/>
                <a:cs typeface="Arial" panose="020B0604020202020204" pitchFamily="34" charset="0"/>
              </a:rPr>
              <a:t>Ispunjavanje</a:t>
            </a:r>
            <a:r>
              <a:rPr lang="hr-HR" b="0" i="0" kern="1200" dirty="0">
                <a:solidFill>
                  <a:srgbClr val="000000"/>
                </a:solidFill>
                <a:effectLst/>
                <a:latin typeface="Arial" panose="020B0604020202020204" pitchFamily="34" charset="0"/>
                <a:cs typeface="Arial" panose="020B0604020202020204" pitchFamily="34" charset="0"/>
              </a:rPr>
              <a:t> podataka putem</a:t>
            </a:r>
          </a:p>
          <a:p>
            <a:pPr marL="0" indent="0" algn="l" rtl="0" eaLnBrk="1" latinLnBrk="0" hangingPunct="1">
              <a:spcBef>
                <a:spcPts val="0"/>
              </a:spcBef>
              <a:spcAft>
                <a:spcPts val="0"/>
              </a:spcAft>
              <a:buNone/>
            </a:pPr>
            <a:r>
              <a:rPr lang="hr-HR" dirty="0">
                <a:solidFill>
                  <a:srgbClr val="000000"/>
                </a:solidFill>
                <a:latin typeface="Arial" panose="020B0604020202020204" pitchFamily="34" charset="0"/>
                <a:cs typeface="Arial" panose="020B0604020202020204" pitchFamily="34" charset="0"/>
              </a:rPr>
              <a:t>niza razvijenih metoda i aplikacija </a:t>
            </a:r>
            <a:br>
              <a:rPr lang="hr-HR" dirty="0">
                <a:solidFill>
                  <a:srgbClr val="000000"/>
                </a:solidFill>
                <a:latin typeface="Arial" panose="020B0604020202020204" pitchFamily="34" charset="0"/>
                <a:cs typeface="Arial" panose="020B0604020202020204" pitchFamily="34" charset="0"/>
              </a:rPr>
            </a:br>
            <a:endParaRPr lang="hr-HR" dirty="0">
              <a:solidFill>
                <a:srgbClr val="000000"/>
              </a:solidFill>
              <a:latin typeface="Arial" panose="020B0604020202020204" pitchFamily="34" charset="0"/>
              <a:cs typeface="Arial" panose="020B0604020202020204" pitchFamily="34" charset="0"/>
            </a:endParaRPr>
          </a:p>
          <a:p>
            <a:pPr marL="0" indent="0" algn="ctr">
              <a:spcBef>
                <a:spcPts val="0"/>
              </a:spcBef>
              <a:buNone/>
            </a:pPr>
            <a:endParaRPr lang="hr-HR" b="1" dirty="0">
              <a:solidFill>
                <a:srgbClr val="000000"/>
              </a:solidFill>
              <a:latin typeface="Arial" panose="020B0604020202020204" pitchFamily="34" charset="0"/>
              <a:cs typeface="Arial" panose="020B0604020202020204" pitchFamily="34" charset="0"/>
            </a:endParaRPr>
          </a:p>
          <a:p>
            <a:pPr marL="0" indent="0" algn="ctr">
              <a:spcBef>
                <a:spcPts val="0"/>
              </a:spcBef>
              <a:buNone/>
            </a:pPr>
            <a:r>
              <a:rPr lang="hr-HR" b="1" dirty="0">
                <a:solidFill>
                  <a:srgbClr val="000000"/>
                </a:solidFill>
                <a:latin typeface="Arial" panose="020B0604020202020204" pitchFamily="34" charset="0"/>
                <a:cs typeface="Arial" panose="020B0604020202020204" pitchFamily="34" charset="0"/>
              </a:rPr>
              <a:t>tim stručnjaka </a:t>
            </a:r>
            <a:r>
              <a:rPr lang="hr-HR" dirty="0">
                <a:solidFill>
                  <a:srgbClr val="000000"/>
                </a:solidFill>
                <a:latin typeface="Arial" panose="020B0604020202020204" pitchFamily="34" charset="0"/>
                <a:cs typeface="Arial" panose="020B0604020202020204" pitchFamily="34" charset="0"/>
              </a:rPr>
              <a:t>specijalno usavršenih za tu vrstu posla </a:t>
            </a:r>
          </a:p>
          <a:p>
            <a:pPr marL="0" indent="0" algn="ctr">
              <a:spcBef>
                <a:spcPts val="0"/>
              </a:spcBef>
              <a:buNone/>
            </a:pPr>
            <a:r>
              <a:rPr lang="hr-HR" dirty="0">
                <a:solidFill>
                  <a:srgbClr val="000000"/>
                </a:solidFill>
                <a:latin typeface="Arial" panose="020B0604020202020204" pitchFamily="34" charset="0"/>
                <a:cs typeface="Arial" panose="020B0604020202020204" pitchFamily="34" charset="0"/>
              </a:rPr>
              <a:t>+</a:t>
            </a:r>
          </a:p>
          <a:p>
            <a:pPr marL="0" indent="0" algn="ctr">
              <a:spcBef>
                <a:spcPts val="0"/>
              </a:spcBef>
              <a:buNone/>
            </a:pPr>
            <a:r>
              <a:rPr lang="hr-HR" b="1" dirty="0" err="1">
                <a:solidFill>
                  <a:srgbClr val="000000"/>
                </a:solidFill>
                <a:latin typeface="Arial" panose="020B0604020202020204" pitchFamily="34" charset="0"/>
                <a:cs typeface="Arial" panose="020B0604020202020204" pitchFamily="34" charset="0"/>
              </a:rPr>
              <a:t>GIS</a:t>
            </a:r>
            <a:r>
              <a:rPr lang="hr-HR" b="1" dirty="0">
                <a:solidFill>
                  <a:srgbClr val="000000"/>
                </a:solidFill>
                <a:latin typeface="Arial" panose="020B0604020202020204" pitchFamily="34" charset="0"/>
                <a:cs typeface="Arial" panose="020B0604020202020204" pitchFamily="34" charset="0"/>
              </a:rPr>
              <a:t> stručnjak </a:t>
            </a:r>
          </a:p>
        </p:txBody>
      </p:sp>
      <p:pic>
        <p:nvPicPr>
          <p:cNvPr id="12" name="Picture 11">
            <a:extLst>
              <a:ext uri="{FF2B5EF4-FFF2-40B4-BE49-F238E27FC236}">
                <a16:creationId xmlns:a16="http://schemas.microsoft.com/office/drawing/2014/main" id="{8735E127-9758-EA10-7C5F-833F11323F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41605" y="2008"/>
            <a:ext cx="5550395" cy="6853983"/>
          </a:xfrm>
          <a:prstGeom prst="rect">
            <a:avLst/>
          </a:prstGeom>
        </p:spPr>
      </p:pic>
      <p:pic>
        <p:nvPicPr>
          <p:cNvPr id="3" name="Picture 2">
            <a:extLst>
              <a:ext uri="{FF2B5EF4-FFF2-40B4-BE49-F238E27FC236}">
                <a16:creationId xmlns:a16="http://schemas.microsoft.com/office/drawing/2014/main" id="{638C59F7-001C-50E3-8113-24380CAE0D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5313" r="-769" b="2154"/>
          <a:stretch/>
        </p:blipFill>
        <p:spPr>
          <a:xfrm>
            <a:off x="5435959" y="3066413"/>
            <a:ext cx="6125106" cy="2461153"/>
          </a:xfrm>
          <a:prstGeom prst="rect">
            <a:avLst/>
          </a:prstGeo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a:extLst>
              <a:ext uri="{FF2B5EF4-FFF2-40B4-BE49-F238E27FC236}">
                <a16:creationId xmlns:a16="http://schemas.microsoft.com/office/drawing/2014/main" id="{347AA86C-7A53-5510-F5FA-544657AF6A9F}"/>
              </a:ext>
            </a:extLst>
          </p:cNvPr>
          <p:cNvSpPr/>
          <p:nvPr/>
        </p:nvSpPr>
        <p:spPr>
          <a:xfrm>
            <a:off x="6289517" y="3200399"/>
            <a:ext cx="1687835" cy="457199"/>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Rectangle 9">
            <a:extLst>
              <a:ext uri="{FF2B5EF4-FFF2-40B4-BE49-F238E27FC236}">
                <a16:creationId xmlns:a16="http://schemas.microsoft.com/office/drawing/2014/main" id="{F235F5CD-CAAD-A891-6327-43177488317A}"/>
              </a:ext>
            </a:extLst>
          </p:cNvPr>
          <p:cNvSpPr/>
          <p:nvPr/>
        </p:nvSpPr>
        <p:spPr>
          <a:xfrm>
            <a:off x="6440358" y="5934864"/>
            <a:ext cx="2643554" cy="921127"/>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5" name="Title 1">
            <a:extLst>
              <a:ext uri="{FF2B5EF4-FFF2-40B4-BE49-F238E27FC236}">
                <a16:creationId xmlns:a16="http://schemas.microsoft.com/office/drawing/2014/main" id="{1737C5A2-E19B-846D-41E1-ACA17601E7EF}"/>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5. Prikupljanje podataka </a:t>
            </a:r>
            <a:br>
              <a:rPr lang="hr-HR" sz="3200" b="1" dirty="0">
                <a:latin typeface="Arial" panose="020B0604020202020204" pitchFamily="34" charset="0"/>
                <a:cs typeface="Arial" panose="020B0604020202020204" pitchFamily="34" charset="0"/>
              </a:rPr>
            </a:br>
            <a:r>
              <a:rPr lang="hr-HR" sz="3200" b="1" dirty="0">
                <a:latin typeface="Arial" panose="020B0604020202020204" pitchFamily="34" charset="0"/>
                <a:cs typeface="Arial" panose="020B0604020202020204" pitchFamily="34" charset="0"/>
              </a:rPr>
              <a:t>    – teren (tim stručnjaka)</a:t>
            </a:r>
          </a:p>
        </p:txBody>
      </p:sp>
    </p:spTree>
    <p:custDataLst>
      <p:tags r:id="rId1"/>
    </p:custDataLst>
    <p:extLst>
      <p:ext uri="{BB962C8B-B14F-4D97-AF65-F5344CB8AC3E}">
        <p14:creationId xmlns:p14="http://schemas.microsoft.com/office/powerpoint/2010/main" val="235413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Effect transition="in" filter="fade">
                                      <p:cBhvr>
                                        <p:cTn id="16" dur="750"/>
                                        <p:tgtEl>
                                          <p:spTgt spid="3"/>
                                        </p:tgtEl>
                                      </p:cBhvr>
                                    </p:animEffect>
                                  </p:childTnLst>
                                </p:cTn>
                              </p:par>
                              <p:par>
                                <p:cTn id="17" presetID="42" presetClass="path" presetSubtype="0" accel="50000" decel="50000" fill="hold" nodeType="withEffect">
                                  <p:stCondLst>
                                    <p:cond delay="0"/>
                                  </p:stCondLst>
                                  <p:childTnLst>
                                    <p:animMotion origin="layout" path="M -0.04857 0.34352 L 4.79167E-6 -3.7037E-7 " pathEditMode="relative" rAng="0" ptsTypes="AA">
                                      <p:cBhvr>
                                        <p:cTn id="18" dur="750" fill="hold"/>
                                        <p:tgtEl>
                                          <p:spTgt spid="3"/>
                                        </p:tgtEl>
                                        <p:attrNameLst>
                                          <p:attrName>ppt_x</p:attrName>
                                          <p:attrName>ppt_y</p:attrName>
                                        </p:attrNameLst>
                                      </p:cBhvr>
                                      <p:rCtr x="2422" y="-17176"/>
                                    </p:animMotion>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584962"/>
            <a:ext cx="5695123" cy="4632958"/>
          </a:xfrm>
        </p:spPr>
        <p:txBody>
          <a:bodyPr anchor="t">
            <a:normAutofit/>
          </a:bodyPr>
          <a:lstStyle/>
          <a:p>
            <a:pPr marL="0" algn="l" rtl="0" eaLnBrk="1" latinLnBrk="0" hangingPunct="1">
              <a:spcBef>
                <a:spcPts val="0"/>
              </a:spcBef>
              <a:spcAft>
                <a:spcPts val="0"/>
              </a:spcAft>
            </a:pPr>
            <a:endParaRPr lang="hr-HR" b="0" i="0" kern="1200" baseline="0" dirty="0">
              <a:solidFill>
                <a:srgbClr val="000000"/>
              </a:solidFill>
              <a:effectLst/>
              <a:latin typeface="Arial" panose="020B0604020202020204" pitchFamily="34" charset="0"/>
              <a:cs typeface="Arial" panose="020B0604020202020204" pitchFamily="34" charset="0"/>
            </a:endParaRPr>
          </a:p>
          <a:p>
            <a:pPr marL="0" algn="l" rtl="0" eaLnBrk="1" latinLnBrk="0" hangingPunct="1">
              <a:spcBef>
                <a:spcPts val="0"/>
              </a:spcBef>
              <a:spcAft>
                <a:spcPts val="0"/>
              </a:spcAft>
            </a:pPr>
            <a:r>
              <a:rPr lang="hr-HR" b="0" i="0" kern="1200" baseline="0" dirty="0">
                <a:solidFill>
                  <a:srgbClr val="000000"/>
                </a:solidFill>
                <a:effectLst/>
                <a:latin typeface="Arial" panose="020B0604020202020204" pitchFamily="34" charset="0"/>
                <a:cs typeface="Arial" panose="020B0604020202020204" pitchFamily="34" charset="0"/>
              </a:rPr>
              <a:t>Ispunjavanje</a:t>
            </a:r>
            <a:r>
              <a:rPr lang="hr-HR" b="0" i="0" kern="1200" dirty="0">
                <a:solidFill>
                  <a:srgbClr val="000000"/>
                </a:solidFill>
                <a:effectLst/>
                <a:latin typeface="Arial" panose="020B0604020202020204" pitchFamily="34" charset="0"/>
                <a:cs typeface="Arial" panose="020B0604020202020204" pitchFamily="34" charset="0"/>
              </a:rPr>
              <a:t> podataka putem</a:t>
            </a:r>
          </a:p>
          <a:p>
            <a:pPr marL="0" indent="0" algn="l" rtl="0" eaLnBrk="1" latinLnBrk="0" hangingPunct="1">
              <a:spcBef>
                <a:spcPts val="0"/>
              </a:spcBef>
              <a:spcAft>
                <a:spcPts val="0"/>
              </a:spcAft>
              <a:buNone/>
            </a:pPr>
            <a:r>
              <a:rPr lang="hr-HR" dirty="0">
                <a:solidFill>
                  <a:srgbClr val="000000"/>
                </a:solidFill>
                <a:latin typeface="Arial" panose="020B0604020202020204" pitchFamily="34" charset="0"/>
                <a:cs typeface="Arial" panose="020B0604020202020204" pitchFamily="34" charset="0"/>
              </a:rPr>
              <a:t>niza razvijenih metoda i aplikacija </a:t>
            </a:r>
            <a:br>
              <a:rPr lang="hr-HR" dirty="0">
                <a:solidFill>
                  <a:srgbClr val="000000"/>
                </a:solidFill>
                <a:latin typeface="Arial" panose="020B0604020202020204" pitchFamily="34" charset="0"/>
                <a:cs typeface="Arial" panose="020B0604020202020204" pitchFamily="34" charset="0"/>
              </a:rPr>
            </a:br>
            <a:endParaRPr lang="hr-HR" dirty="0">
              <a:solidFill>
                <a:srgbClr val="000000"/>
              </a:solidFill>
              <a:latin typeface="Arial" panose="020B0604020202020204" pitchFamily="34" charset="0"/>
              <a:cs typeface="Arial" panose="020B0604020202020204" pitchFamily="34" charset="0"/>
            </a:endParaRPr>
          </a:p>
          <a:p>
            <a:pPr marL="0" indent="0" algn="ctr">
              <a:spcBef>
                <a:spcPts val="0"/>
              </a:spcBef>
              <a:buNone/>
            </a:pPr>
            <a:endParaRPr lang="hr-HR" b="1" dirty="0">
              <a:solidFill>
                <a:srgbClr val="000000"/>
              </a:solidFill>
              <a:latin typeface="Arial" panose="020B0604020202020204" pitchFamily="34" charset="0"/>
              <a:cs typeface="Arial" panose="020B0604020202020204" pitchFamily="34" charset="0"/>
            </a:endParaRPr>
          </a:p>
          <a:p>
            <a:pPr marL="0" indent="0" algn="ctr">
              <a:spcBef>
                <a:spcPts val="0"/>
              </a:spcBef>
              <a:buNone/>
            </a:pPr>
            <a:r>
              <a:rPr lang="hr-HR" b="1" dirty="0">
                <a:solidFill>
                  <a:srgbClr val="000000"/>
                </a:solidFill>
                <a:latin typeface="Arial" panose="020B0604020202020204" pitchFamily="34" charset="0"/>
                <a:cs typeface="Arial" panose="020B0604020202020204" pitchFamily="34" charset="0"/>
              </a:rPr>
              <a:t>tim stručnjaka </a:t>
            </a:r>
            <a:r>
              <a:rPr lang="hr-HR" dirty="0">
                <a:solidFill>
                  <a:srgbClr val="000000"/>
                </a:solidFill>
                <a:latin typeface="Arial" panose="020B0604020202020204" pitchFamily="34" charset="0"/>
                <a:cs typeface="Arial" panose="020B0604020202020204" pitchFamily="34" charset="0"/>
              </a:rPr>
              <a:t>specijalno usavršenih za tu vrstu posla </a:t>
            </a:r>
          </a:p>
          <a:p>
            <a:pPr marL="0" indent="0" algn="ctr">
              <a:spcBef>
                <a:spcPts val="0"/>
              </a:spcBef>
              <a:buNone/>
            </a:pPr>
            <a:r>
              <a:rPr lang="hr-HR" dirty="0">
                <a:solidFill>
                  <a:srgbClr val="000000"/>
                </a:solidFill>
                <a:latin typeface="Arial" panose="020B0604020202020204" pitchFamily="34" charset="0"/>
                <a:cs typeface="Arial" panose="020B0604020202020204" pitchFamily="34" charset="0"/>
              </a:rPr>
              <a:t>+</a:t>
            </a:r>
          </a:p>
          <a:p>
            <a:pPr marL="0" indent="0" algn="ctr">
              <a:spcBef>
                <a:spcPts val="0"/>
              </a:spcBef>
              <a:buNone/>
            </a:pPr>
            <a:r>
              <a:rPr lang="hr-HR" b="1" dirty="0" err="1">
                <a:solidFill>
                  <a:srgbClr val="000000"/>
                </a:solidFill>
                <a:latin typeface="Arial" panose="020B0604020202020204" pitchFamily="34" charset="0"/>
                <a:cs typeface="Arial" panose="020B0604020202020204" pitchFamily="34" charset="0"/>
              </a:rPr>
              <a:t>GIS</a:t>
            </a:r>
            <a:r>
              <a:rPr lang="hr-HR" b="1" dirty="0">
                <a:solidFill>
                  <a:srgbClr val="000000"/>
                </a:solidFill>
                <a:latin typeface="Arial" panose="020B0604020202020204" pitchFamily="34" charset="0"/>
                <a:cs typeface="Arial" panose="020B0604020202020204" pitchFamily="34" charset="0"/>
              </a:rPr>
              <a:t> stručnjak </a:t>
            </a:r>
          </a:p>
        </p:txBody>
      </p:sp>
      <p:pic>
        <p:nvPicPr>
          <p:cNvPr id="12" name="Picture 11">
            <a:extLst>
              <a:ext uri="{FF2B5EF4-FFF2-40B4-BE49-F238E27FC236}">
                <a16:creationId xmlns:a16="http://schemas.microsoft.com/office/drawing/2014/main" id="{8735E127-9758-EA10-7C5F-833F11323F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41605" y="2008"/>
            <a:ext cx="5550395" cy="6853983"/>
          </a:xfrm>
          <a:prstGeom prst="rect">
            <a:avLst/>
          </a:prstGeom>
        </p:spPr>
      </p:pic>
      <p:sp>
        <p:nvSpPr>
          <p:cNvPr id="4" name="Rectangle 3">
            <a:extLst>
              <a:ext uri="{FF2B5EF4-FFF2-40B4-BE49-F238E27FC236}">
                <a16:creationId xmlns:a16="http://schemas.microsoft.com/office/drawing/2014/main" id="{CFC52DCA-40E9-1A4B-9BBE-9B065CF8CC1C}"/>
              </a:ext>
            </a:extLst>
          </p:cNvPr>
          <p:cNvSpPr/>
          <p:nvPr/>
        </p:nvSpPr>
        <p:spPr>
          <a:xfrm>
            <a:off x="6641605" y="1195754"/>
            <a:ext cx="2807196" cy="2057399"/>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3" name="Picture 2">
            <a:extLst>
              <a:ext uri="{FF2B5EF4-FFF2-40B4-BE49-F238E27FC236}">
                <a16:creationId xmlns:a16="http://schemas.microsoft.com/office/drawing/2014/main" id="{638C59F7-001C-50E3-8113-24380CAE0DA2}"/>
              </a:ext>
            </a:extLst>
          </p:cNvPr>
          <p:cNvPicPr>
            <a:picLocks noChangeAspect="1"/>
          </p:cNvPicPr>
          <p:nvPr/>
        </p:nvPicPr>
        <p:blipFill rotWithShape="1">
          <a:blip r:embed="rId5">
            <a:extLst>
              <a:ext uri="{28A0092B-C50C-407E-A947-70E740481C1C}">
                <a14:useLocalDpi xmlns:a14="http://schemas.microsoft.com/office/drawing/2010/main" val="0"/>
              </a:ext>
            </a:extLst>
          </a:blip>
          <a:srcRect t="-1" b="-835"/>
          <a:stretch/>
        </p:blipFill>
        <p:spPr>
          <a:xfrm>
            <a:off x="6390290" y="1361136"/>
            <a:ext cx="5659928" cy="4142849"/>
          </a:xfrm>
          <a:prstGeom prst="rect">
            <a:avLst/>
          </a:prstGeo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Rectangle 1">
            <a:extLst>
              <a:ext uri="{FF2B5EF4-FFF2-40B4-BE49-F238E27FC236}">
                <a16:creationId xmlns:a16="http://schemas.microsoft.com/office/drawing/2014/main" id="{1F2153D4-65AE-98FE-FD33-3C8FF10B512B}"/>
              </a:ext>
            </a:extLst>
          </p:cNvPr>
          <p:cNvSpPr/>
          <p:nvPr/>
        </p:nvSpPr>
        <p:spPr>
          <a:xfrm>
            <a:off x="6927580" y="1540593"/>
            <a:ext cx="1210379" cy="472558"/>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Rectangle 4">
            <a:extLst>
              <a:ext uri="{FF2B5EF4-FFF2-40B4-BE49-F238E27FC236}">
                <a16:creationId xmlns:a16="http://schemas.microsoft.com/office/drawing/2014/main" id="{5C65FAE4-B0F2-77B6-633D-F5D9988D8EBE}"/>
              </a:ext>
            </a:extLst>
          </p:cNvPr>
          <p:cNvSpPr/>
          <p:nvPr/>
        </p:nvSpPr>
        <p:spPr>
          <a:xfrm>
            <a:off x="6927580" y="2847299"/>
            <a:ext cx="1161344" cy="358964"/>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Title 1">
            <a:extLst>
              <a:ext uri="{FF2B5EF4-FFF2-40B4-BE49-F238E27FC236}">
                <a16:creationId xmlns:a16="http://schemas.microsoft.com/office/drawing/2014/main" id="{3E3B9823-A3A2-AAF2-6127-36814876649A}"/>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5. Prikupljanje podataka </a:t>
            </a:r>
            <a:br>
              <a:rPr lang="hr-HR" sz="3200" b="1" dirty="0">
                <a:latin typeface="Arial" panose="020B0604020202020204" pitchFamily="34" charset="0"/>
                <a:cs typeface="Arial" panose="020B0604020202020204" pitchFamily="34" charset="0"/>
              </a:rPr>
            </a:br>
            <a:r>
              <a:rPr lang="hr-HR" sz="3200" b="1" dirty="0">
                <a:latin typeface="Arial" panose="020B0604020202020204" pitchFamily="34" charset="0"/>
                <a:cs typeface="Arial" panose="020B0604020202020204" pitchFamily="34" charset="0"/>
              </a:rPr>
              <a:t>    – teren (tim stručnjaka)</a:t>
            </a:r>
          </a:p>
        </p:txBody>
      </p:sp>
    </p:spTree>
    <p:custDataLst>
      <p:tags r:id="rId1"/>
    </p:custDataLst>
    <p:extLst>
      <p:ext uri="{BB962C8B-B14F-4D97-AF65-F5344CB8AC3E}">
        <p14:creationId xmlns:p14="http://schemas.microsoft.com/office/powerpoint/2010/main" val="226022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Effect transition="in" filter="fade">
                                      <p:cBhvr>
                                        <p:cTn id="16" dur="750"/>
                                        <p:tgtEl>
                                          <p:spTgt spid="3"/>
                                        </p:tgtEl>
                                      </p:cBhvr>
                                    </p:animEffect>
                                  </p:childTnLst>
                                </p:cTn>
                              </p:par>
                              <p:par>
                                <p:cTn id="17" presetID="42" presetClass="path" presetSubtype="0" accel="50000" decel="50000" fill="hold" nodeType="withEffect">
                                  <p:stCondLst>
                                    <p:cond delay="0"/>
                                  </p:stCondLst>
                                  <p:childTnLst>
                                    <p:animMotion origin="layout" path="M -0.09922 -0.1956 L 1.11022E-16 -2.96296E-6 " pathEditMode="relative" rAng="0" ptsTypes="AA">
                                      <p:cBhvr>
                                        <p:cTn id="18" dur="750" fill="hold"/>
                                        <p:tgtEl>
                                          <p:spTgt spid="3"/>
                                        </p:tgtEl>
                                        <p:attrNameLst>
                                          <p:attrName>ppt_x</p:attrName>
                                          <p:attrName>ppt_y</p:attrName>
                                        </p:attrNameLst>
                                      </p:cBhvr>
                                      <p:rCtr x="4961" y="9769"/>
                                    </p:animMotion>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6454-31C0-E12F-91D8-E61A3B0D65E1}"/>
              </a:ext>
            </a:extLst>
          </p:cNvPr>
          <p:cNvSpPr>
            <a:spLocks noGrp="1"/>
          </p:cNvSpPr>
          <p:nvPr>
            <p:ph idx="1"/>
          </p:nvPr>
        </p:nvSpPr>
        <p:spPr>
          <a:xfrm>
            <a:off x="838200" y="1479550"/>
            <a:ext cx="10515600" cy="4697413"/>
          </a:xfrm>
        </p:spPr>
        <p:txBody>
          <a:bodyPr>
            <a:normAutofit/>
          </a:bodyPr>
          <a:lstStyle/>
          <a:p>
            <a:r>
              <a:rPr lang="en-GB" b="1" dirty="0" err="1">
                <a:latin typeface="Arial" panose="020B0604020202020204" pitchFamily="34" charset="0"/>
                <a:cs typeface="Arial" panose="020B0604020202020204" pitchFamily="34" charset="0"/>
              </a:rPr>
              <a:t>Namjena</a:t>
            </a:r>
            <a:r>
              <a:rPr lang="en-GB" b="1" dirty="0">
                <a:latin typeface="Arial" panose="020B0604020202020204" pitchFamily="34" charset="0"/>
                <a:cs typeface="Arial" panose="020B0604020202020204" pitchFamily="34" charset="0"/>
              </a:rPr>
              <a:t> </a:t>
            </a:r>
            <a:r>
              <a:rPr lang="hr-HR" b="1" dirty="0">
                <a:latin typeface="Arial" panose="020B0604020202020204" pitchFamily="34" charset="0"/>
                <a:cs typeface="Arial" panose="020B0604020202020204" pitchFamily="34" charset="0"/>
              </a:rPr>
              <a:t>zgrada iz </a:t>
            </a:r>
            <a:r>
              <a:rPr lang="hr-HR" b="1" dirty="0" err="1">
                <a:latin typeface="Arial" panose="020B0604020202020204" pitchFamily="34" charset="0"/>
                <a:cs typeface="Arial" panose="020B0604020202020204" pitchFamily="34" charset="0"/>
              </a:rPr>
              <a:t>DKP</a:t>
            </a:r>
            <a:r>
              <a:rPr lang="hr-HR" b="1" dirty="0">
                <a:latin typeface="Arial" panose="020B0604020202020204" pitchFamily="34" charset="0"/>
                <a:cs typeface="Arial" panose="020B0604020202020204" pitchFamily="34" charset="0"/>
              </a:rPr>
              <a:t>-a</a:t>
            </a:r>
          </a:p>
          <a:p>
            <a:r>
              <a:rPr lang="en-GB" sz="2400" b="1" dirty="0" err="1">
                <a:latin typeface="Arial" panose="020B0604020202020204" pitchFamily="34" charset="0"/>
                <a:cs typeface="Arial" panose="020B0604020202020204" pitchFamily="34" charset="0"/>
              </a:rPr>
              <a:t>Gospodarske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zgrade</a:t>
            </a:r>
            <a:endParaRPr lang="hr-HR" sz="2400" b="1" dirty="0">
              <a:latin typeface="Arial" panose="020B0604020202020204" pitchFamily="34" charset="0"/>
              <a:cs typeface="Arial" panose="020B0604020202020204" pitchFamily="34" charset="0"/>
            </a:endParaRPr>
          </a:p>
          <a:p>
            <a:pPr lvl="1"/>
            <a:r>
              <a:rPr lang="en-GB" dirty="0" err="1">
                <a:latin typeface="Arial" panose="020B0604020202020204" pitchFamily="34" charset="0"/>
                <a:cs typeface="Arial" panose="020B0604020202020204" pitchFamily="34" charset="0"/>
              </a:rPr>
              <a:t>Pomoćne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zgrade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Nadstrešnice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Garaže</a:t>
            </a:r>
            <a:r>
              <a:rPr lang="en-GB" dirty="0">
                <a:latin typeface="Arial" panose="020B0604020202020204" pitchFamily="34" charset="0"/>
                <a:cs typeface="Arial" panose="020B0604020202020204" pitchFamily="34" charset="0"/>
              </a:rPr>
              <a:t>, </a:t>
            </a:r>
            <a:br>
              <a:rPr lang="hr-HR" dirty="0">
                <a:latin typeface="Arial" panose="020B0604020202020204" pitchFamily="34" charset="0"/>
                <a:cs typeface="Arial" panose="020B0604020202020204" pitchFamily="34" charset="0"/>
              </a:rPr>
            </a:br>
            <a:r>
              <a:rPr lang="en-GB" dirty="0" err="1">
                <a:latin typeface="Arial" panose="020B0604020202020204" pitchFamily="34" charset="0"/>
                <a:cs typeface="Arial" panose="020B0604020202020204" pitchFamily="34" charset="0"/>
              </a:rPr>
              <a:t>Dvorišne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zgrade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Skladišta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Drvarnice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i</a:t>
            </a:r>
            <a:r>
              <a:rPr lang="en-GB" dirty="0">
                <a:latin typeface="Arial" panose="020B0604020202020204" pitchFamily="34" charset="0"/>
                <a:cs typeface="Arial" panose="020B0604020202020204" pitchFamily="34" charset="0"/>
              </a:rPr>
              <a:t> Hale. </a:t>
            </a:r>
            <a:endParaRPr lang="hr-HR" dirty="0">
              <a:latin typeface="Arial" panose="020B0604020202020204" pitchFamily="34" charset="0"/>
              <a:cs typeface="Arial" panose="020B0604020202020204" pitchFamily="34" charset="0"/>
            </a:endParaRPr>
          </a:p>
          <a:p>
            <a:r>
              <a:rPr lang="en-GB" sz="2400" b="1" dirty="0" err="1">
                <a:latin typeface="Arial" panose="020B0604020202020204" pitchFamily="34" charset="0"/>
                <a:cs typeface="Arial" panose="020B0604020202020204" pitchFamily="34" charset="0"/>
              </a:rPr>
              <a:t>Stambene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zgrade</a:t>
            </a:r>
            <a:endParaRPr lang="hr-HR" sz="2400" b="1" dirty="0">
              <a:latin typeface="Arial" panose="020B0604020202020204" pitchFamily="34" charset="0"/>
              <a:cs typeface="Arial" panose="020B0604020202020204" pitchFamily="34" charset="0"/>
            </a:endParaRPr>
          </a:p>
          <a:p>
            <a:pPr lvl="1"/>
            <a:r>
              <a:rPr lang="en-GB" dirty="0" err="1">
                <a:latin typeface="Arial" panose="020B0604020202020204" pitchFamily="34" charset="0"/>
                <a:cs typeface="Arial" panose="020B0604020202020204" pitchFamily="34" charset="0"/>
              </a:rPr>
              <a:t>Kuće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Zgrade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mješovite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uporabe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Zgrade</a:t>
            </a:r>
            <a:r>
              <a:rPr lang="en-GB" dirty="0">
                <a:latin typeface="Arial" panose="020B0604020202020204" pitchFamily="34" charset="0"/>
                <a:cs typeface="Arial" panose="020B0604020202020204" pitchFamily="34" charset="0"/>
              </a:rPr>
              <a:t>, </a:t>
            </a:r>
            <a:br>
              <a:rPr lang="hr-HR" dirty="0">
                <a:latin typeface="Arial" panose="020B0604020202020204" pitchFamily="34" charset="0"/>
                <a:cs typeface="Arial" panose="020B0604020202020204" pitchFamily="34" charset="0"/>
              </a:rPr>
            </a:br>
            <a:r>
              <a:rPr lang="en-GB" dirty="0" err="1">
                <a:latin typeface="Arial" panose="020B0604020202020204" pitchFamily="34" charset="0"/>
                <a:cs typeface="Arial" panose="020B0604020202020204" pitchFamily="34" charset="0"/>
              </a:rPr>
              <a:t>Poslovne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zgrade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Kuće</a:t>
            </a:r>
            <a:r>
              <a:rPr lang="en-GB" dirty="0">
                <a:latin typeface="Arial" panose="020B0604020202020204" pitchFamily="34" charset="0"/>
                <a:cs typeface="Arial" panose="020B0604020202020204" pitchFamily="34" charset="0"/>
              </a:rPr>
              <a:t> u </a:t>
            </a:r>
            <a:r>
              <a:rPr lang="en-GB" dirty="0" err="1">
                <a:latin typeface="Arial" panose="020B0604020202020204" pitchFamily="34" charset="0"/>
                <a:cs typeface="Arial" panose="020B0604020202020204" pitchFamily="34" charset="0"/>
              </a:rPr>
              <a:t>izgradnji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Vinogradske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kuće</a:t>
            </a:r>
            <a:r>
              <a:rPr lang="en-GB" dirty="0">
                <a:latin typeface="Arial" panose="020B0604020202020204" pitchFamily="34" charset="0"/>
                <a:cs typeface="Arial" panose="020B0604020202020204" pitchFamily="34" charset="0"/>
              </a:rPr>
              <a:t>, </a:t>
            </a:r>
            <a:br>
              <a:rPr lang="hr-HR" dirty="0">
                <a:latin typeface="Arial" panose="020B0604020202020204" pitchFamily="34" charset="0"/>
                <a:cs typeface="Arial" panose="020B0604020202020204" pitchFamily="34" charset="0"/>
              </a:rPr>
            </a:br>
            <a:r>
              <a:rPr lang="en-GB" dirty="0" err="1">
                <a:latin typeface="Arial" panose="020B0604020202020204" pitchFamily="34" charset="0"/>
                <a:cs typeface="Arial" panose="020B0604020202020204" pitchFamily="34" charset="0"/>
              </a:rPr>
              <a:t>Javne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zgrade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Kuće</a:t>
            </a:r>
            <a:r>
              <a:rPr lang="en-GB" dirty="0">
                <a:latin typeface="Arial" panose="020B0604020202020204" pitchFamily="34" charset="0"/>
                <a:cs typeface="Arial" panose="020B0604020202020204" pitchFamily="34" charset="0"/>
              </a:rPr>
              <a:t> za </a:t>
            </a:r>
            <a:r>
              <a:rPr lang="en-GB" dirty="0" err="1">
                <a:latin typeface="Arial" panose="020B0604020202020204" pitchFamily="34" charset="0"/>
                <a:cs typeface="Arial" panose="020B0604020202020204" pitchFamily="34" charset="0"/>
              </a:rPr>
              <a:t>odmor</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Zgrade</a:t>
            </a:r>
            <a:r>
              <a:rPr lang="en-GB" dirty="0">
                <a:latin typeface="Arial" panose="020B0604020202020204" pitchFamily="34" charset="0"/>
                <a:cs typeface="Arial" panose="020B0604020202020204" pitchFamily="34" charset="0"/>
              </a:rPr>
              <a:t> za </a:t>
            </a:r>
            <a:r>
              <a:rPr lang="en-GB" dirty="0" err="1">
                <a:latin typeface="Arial" panose="020B0604020202020204" pitchFamily="34" charset="0"/>
                <a:cs typeface="Arial" panose="020B0604020202020204" pitchFamily="34" charset="0"/>
              </a:rPr>
              <a:t>povremeni</a:t>
            </a:r>
            <a:r>
              <a:rPr lang="en-GB" dirty="0">
                <a:latin typeface="Arial" panose="020B0604020202020204" pitchFamily="34" charset="0"/>
                <a:cs typeface="Arial" panose="020B0604020202020204" pitchFamily="34" charset="0"/>
              </a:rPr>
              <a:t> </a:t>
            </a:r>
            <a:br>
              <a:rPr lang="hr-HR" dirty="0">
                <a:latin typeface="Arial" panose="020B0604020202020204" pitchFamily="34" charset="0"/>
                <a:cs typeface="Arial" panose="020B0604020202020204" pitchFamily="34" charset="0"/>
              </a:rPr>
            </a:br>
            <a:r>
              <a:rPr lang="en-GB" dirty="0" err="1">
                <a:latin typeface="Arial" panose="020B0604020202020204" pitchFamily="34" charset="0"/>
                <a:cs typeface="Arial" panose="020B0604020202020204" pitchFamily="34" charset="0"/>
              </a:rPr>
              <a:t>boravak</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Ruševine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Upravne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zgrade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Voćarske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kuće</a:t>
            </a:r>
            <a:endParaRPr lang="hr-HR" dirty="0">
              <a:latin typeface="Arial" panose="020B0604020202020204" pitchFamily="34" charset="0"/>
              <a:cs typeface="Arial" panose="020B0604020202020204" pitchFamily="34" charset="0"/>
            </a:endParaRPr>
          </a:p>
          <a:p>
            <a:r>
              <a:rPr lang="hr-HR" sz="2400" b="1" dirty="0">
                <a:latin typeface="Arial" panose="020B0604020202020204" pitchFamily="34" charset="0"/>
                <a:cs typeface="Arial" panose="020B0604020202020204" pitchFamily="34" charset="0"/>
              </a:rPr>
              <a:t>Stubišta (stepenice)</a:t>
            </a:r>
          </a:p>
          <a:p>
            <a:endParaRPr lang="hr-HR"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68E8333-2D09-56DD-DD3B-3B309035798A}"/>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5. Prikupljanje podataka – teren (tim stručnjaka)</a:t>
            </a:r>
          </a:p>
        </p:txBody>
      </p:sp>
      <p:pic>
        <p:nvPicPr>
          <p:cNvPr id="1031" name="Slika 39" descr="Slika na kojoj se prikazuje karta&#10;&#10;Opis je automatski generiran">
            <a:extLst>
              <a:ext uri="{FF2B5EF4-FFF2-40B4-BE49-F238E27FC236}">
                <a16:creationId xmlns:a16="http://schemas.microsoft.com/office/drawing/2014/main" id="{882F3906-F624-AED6-F622-56ADFD4C0D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9610" t="9036" r="3539" b="19922"/>
          <a:stretch>
            <a:fillRect/>
          </a:stretch>
        </p:blipFill>
        <p:spPr bwMode="auto">
          <a:xfrm>
            <a:off x="9538075" y="1007579"/>
            <a:ext cx="2281222" cy="26384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Slika 376017366" descr="Slika na kojoj se prikazuje karta, tekst&#10;&#10;Opis je automatski generiran">
            <a:extLst>
              <a:ext uri="{FF2B5EF4-FFF2-40B4-BE49-F238E27FC236}">
                <a16:creationId xmlns:a16="http://schemas.microsoft.com/office/drawing/2014/main" id="{3E7D0922-DBA2-C050-0241-A9E001BB4C0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37" t="8420" r="4923" b="1392"/>
          <a:stretch/>
        </p:blipFill>
        <p:spPr bwMode="auto">
          <a:xfrm>
            <a:off x="9538075" y="3757372"/>
            <a:ext cx="2284957" cy="27093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EB13E6A2-A121-21F5-21FB-27C601E6644D}"/>
              </a:ext>
            </a:extLst>
          </p:cNvPr>
          <p:cNvSpPr>
            <a:spLocks noChangeArrowheads="1"/>
          </p:cNvSpPr>
          <p:nvPr/>
        </p:nvSpPr>
        <p:spPr bwMode="auto">
          <a:xfrm>
            <a:off x="4035423"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9">
            <a:extLst>
              <a:ext uri="{FF2B5EF4-FFF2-40B4-BE49-F238E27FC236}">
                <a16:creationId xmlns:a16="http://schemas.microsoft.com/office/drawing/2014/main" id="{DCFF47FB-3E35-2440-6407-73F1901715FE}"/>
              </a:ext>
            </a:extLst>
          </p:cNvPr>
          <p:cNvSpPr>
            <a:spLocks noChangeArrowheads="1"/>
          </p:cNvSpPr>
          <p:nvPr/>
        </p:nvSpPr>
        <p:spPr bwMode="auto">
          <a:xfrm>
            <a:off x="4035423" y="3552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altLang="en-US" sz="1100" b="0" i="0" u="none" strike="noStrike" cap="none" normalizeH="0" baseline="0">
                <a:ln>
                  <a:noFill/>
                </a:ln>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   </a:t>
            </a:r>
            <a:endParaRPr kumimoji="0" lang="hr-HR"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0">
            <a:extLst>
              <a:ext uri="{FF2B5EF4-FFF2-40B4-BE49-F238E27FC236}">
                <a16:creationId xmlns:a16="http://schemas.microsoft.com/office/drawing/2014/main" id="{F98B029D-54F4-8992-A2BD-90350BA47327}"/>
              </a:ext>
            </a:extLst>
          </p:cNvPr>
          <p:cNvSpPr>
            <a:spLocks noChangeArrowheads="1"/>
          </p:cNvSpPr>
          <p:nvPr/>
        </p:nvSpPr>
        <p:spPr bwMode="auto">
          <a:xfrm>
            <a:off x="4035423" y="6657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Char char="•"/>
              <a:tabLst/>
            </a:pPr>
            <a:r>
              <a:rPr kumimoji="0" lang="hr-HR" altLang="en-US" sz="1000" b="0" i="0" u="none" strike="noStrike" cap="none" normalizeH="0" baseline="0">
                <a:ln>
                  <a:noFill/>
                </a:ln>
                <a:solidFill>
                  <a:schemeClr val="tx1"/>
                </a:solidFill>
                <a:effectLst/>
                <a:latin typeface="Calibri Light" panose="020F0302020204030204" pitchFamily="34" charset="0"/>
                <a:ea typeface="Times New Roman" panose="02020603050405020304" pitchFamily="18" charset="0"/>
                <a:cs typeface="Arial" panose="020B0604020202020204" pitchFamily="34" charset="0"/>
              </a:rPr>
              <a:t>P</a:t>
            </a:r>
            <a:r>
              <a:rPr kumimoji="0" lang="hr-HR" altLang="en-US" sz="1000" b="0" i="0" u="none" strike="noStrike" cap="none" normalizeH="0" baseline="0" bmk="">
                <a:ln>
                  <a:noFill/>
                </a:ln>
                <a:solidFill>
                  <a:schemeClr val="tx1"/>
                </a:solidFill>
                <a:effectLst/>
                <a:latin typeface="Calibri Light" panose="020F0302020204030204" pitchFamily="34" charset="0"/>
                <a:ea typeface="Times New Roman" panose="02020603050405020304" pitchFamily="18" charset="0"/>
                <a:cs typeface="Arial" panose="020B0604020202020204" pitchFamily="34" charset="0"/>
              </a:rPr>
              <a:t>rimjeri proširenih slojeva vrste građevine (vrsta DKP) ''Gospodarske zgrade'' i ''Stambene zgrade''</a:t>
            </a:r>
            <a:endParaRPr kumimoji="0" lang="hr-H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81018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6454-31C0-E12F-91D8-E61A3B0D65E1}"/>
              </a:ext>
            </a:extLst>
          </p:cNvPr>
          <p:cNvSpPr>
            <a:spLocks noGrp="1"/>
          </p:cNvSpPr>
          <p:nvPr>
            <p:ph idx="1"/>
          </p:nvPr>
        </p:nvSpPr>
        <p:spPr>
          <a:xfrm>
            <a:off x="838200" y="1479550"/>
            <a:ext cx="10515600" cy="4697413"/>
          </a:xfrm>
        </p:spPr>
        <p:txBody>
          <a:bodyPr>
            <a:normAutofit/>
          </a:bodyPr>
          <a:lstStyle/>
          <a:p>
            <a:r>
              <a:rPr lang="hr-HR" b="1" dirty="0">
                <a:latin typeface="Arial" panose="020B0604020202020204" pitchFamily="34" charset="0"/>
                <a:cs typeface="Arial" panose="020B0604020202020204" pitchFamily="34" charset="0"/>
              </a:rPr>
              <a:t>Tipologija zgrada</a:t>
            </a:r>
            <a:endParaRPr lang="en-GB" b="1" dirty="0">
              <a:latin typeface="Arial" panose="020B0604020202020204" pitchFamily="34" charset="0"/>
              <a:cs typeface="Arial" panose="020B0604020202020204" pitchFamily="34" charset="0"/>
            </a:endParaRPr>
          </a:p>
          <a:p>
            <a:r>
              <a:rPr lang="hr-HR" sz="2400" dirty="0">
                <a:latin typeface="Arial" panose="020B0604020202020204" pitchFamily="34" charset="0"/>
                <a:cs typeface="Arial" panose="020B0604020202020204" pitchFamily="34" charset="0"/>
              </a:rPr>
              <a:t>Obično ziđe od opeke s drvenom </a:t>
            </a:r>
            <a:r>
              <a:rPr lang="hr-HR" sz="2400" dirty="0" err="1">
                <a:latin typeface="Arial" panose="020B0604020202020204" pitchFamily="34" charset="0"/>
                <a:cs typeface="Arial" panose="020B0604020202020204" pitchFamily="34" charset="0"/>
              </a:rPr>
              <a:t>međustropnom</a:t>
            </a:r>
            <a:r>
              <a:rPr lang="hr-HR" sz="2400" dirty="0">
                <a:latin typeface="Arial" panose="020B0604020202020204" pitchFamily="34" charset="0"/>
                <a:cs typeface="Arial" panose="020B0604020202020204" pitchFamily="34" charset="0"/>
              </a:rPr>
              <a:t> konstrukcijom</a:t>
            </a:r>
          </a:p>
          <a:p>
            <a:r>
              <a:rPr lang="hr-HR" sz="2400" dirty="0">
                <a:latin typeface="Arial" panose="020B0604020202020204" pitchFamily="34" charset="0"/>
                <a:cs typeface="Arial" panose="020B0604020202020204" pitchFamily="34" charset="0"/>
              </a:rPr>
              <a:t>Obično ziđe od opeke s armiranobetonskom </a:t>
            </a:r>
            <a:r>
              <a:rPr lang="hr-HR" sz="2400" dirty="0" err="1">
                <a:latin typeface="Arial" panose="020B0604020202020204" pitchFamily="34" charset="0"/>
                <a:cs typeface="Arial" panose="020B0604020202020204" pitchFamily="34" charset="0"/>
              </a:rPr>
              <a:t>međustropnom</a:t>
            </a:r>
            <a:r>
              <a:rPr lang="hr-HR" sz="2400" dirty="0">
                <a:latin typeface="Arial" panose="020B0604020202020204" pitchFamily="34" charset="0"/>
                <a:cs typeface="Arial" panose="020B0604020202020204" pitchFamily="34" charset="0"/>
              </a:rPr>
              <a:t> konstrukcijom</a:t>
            </a:r>
          </a:p>
          <a:p>
            <a:r>
              <a:rPr lang="hr-HR" sz="2400" dirty="0">
                <a:latin typeface="Arial" panose="020B0604020202020204" pitchFamily="34" charset="0"/>
                <a:cs typeface="Arial" panose="020B0604020202020204" pitchFamily="34" charset="0"/>
              </a:rPr>
              <a:t>Omeđeno ziđe</a:t>
            </a:r>
          </a:p>
          <a:p>
            <a:r>
              <a:rPr lang="hr-HR" sz="2400" dirty="0">
                <a:latin typeface="Arial" panose="020B0604020202020204" pitchFamily="34" charset="0"/>
                <a:cs typeface="Arial" panose="020B0604020202020204" pitchFamily="34" charset="0"/>
              </a:rPr>
              <a:t>Omeđeno ziđe od opeke s drvenom </a:t>
            </a:r>
            <a:r>
              <a:rPr lang="hr-HR" sz="2400" dirty="0" err="1">
                <a:latin typeface="Arial" panose="020B0604020202020204" pitchFamily="34" charset="0"/>
                <a:cs typeface="Arial" panose="020B0604020202020204" pitchFamily="34" charset="0"/>
              </a:rPr>
              <a:t>međustropnom</a:t>
            </a:r>
            <a:r>
              <a:rPr lang="hr-HR" sz="2400" dirty="0">
                <a:latin typeface="Arial" panose="020B0604020202020204" pitchFamily="34" charset="0"/>
                <a:cs typeface="Arial" panose="020B0604020202020204" pitchFamily="34" charset="0"/>
              </a:rPr>
              <a:t> konstrukcijom</a:t>
            </a:r>
          </a:p>
          <a:p>
            <a:r>
              <a:rPr lang="hr-HR" sz="2400" dirty="0">
                <a:latin typeface="Arial" panose="020B0604020202020204" pitchFamily="34" charset="0"/>
                <a:cs typeface="Arial" panose="020B0604020202020204" pitchFamily="34" charset="0"/>
              </a:rPr>
              <a:t>Omeđeno ziđe s armiranobetonskom </a:t>
            </a:r>
            <a:r>
              <a:rPr lang="hr-HR" sz="2400" dirty="0" err="1">
                <a:latin typeface="Arial" panose="020B0604020202020204" pitchFamily="34" charset="0"/>
                <a:cs typeface="Arial" panose="020B0604020202020204" pitchFamily="34" charset="0"/>
              </a:rPr>
              <a:t>međustropnom</a:t>
            </a:r>
            <a:r>
              <a:rPr lang="hr-HR" sz="2400" dirty="0">
                <a:latin typeface="Arial" panose="020B0604020202020204" pitchFamily="34" charset="0"/>
                <a:cs typeface="Arial" panose="020B0604020202020204" pitchFamily="34" charset="0"/>
              </a:rPr>
              <a:t> konstrukcijom</a:t>
            </a:r>
          </a:p>
          <a:p>
            <a:r>
              <a:rPr lang="hr-HR" sz="2400" dirty="0">
                <a:latin typeface="Arial" panose="020B0604020202020204" pitchFamily="34" charset="0"/>
                <a:cs typeface="Arial" panose="020B0604020202020204" pitchFamily="34" charset="0"/>
              </a:rPr>
              <a:t>Armiranobetonska okvirna konstrukcija</a:t>
            </a:r>
          </a:p>
          <a:p>
            <a:r>
              <a:rPr lang="hr-HR" sz="2400" dirty="0">
                <a:latin typeface="Arial" panose="020B0604020202020204" pitchFamily="34" charset="0"/>
                <a:cs typeface="Arial" panose="020B0604020202020204" pitchFamily="34" charset="0"/>
              </a:rPr>
              <a:t>...</a:t>
            </a:r>
          </a:p>
          <a:p>
            <a:pPr marL="0" indent="0">
              <a:buNone/>
            </a:pPr>
            <a:endParaRPr lang="hr-HR" sz="2400" dirty="0">
              <a:latin typeface="Arial" panose="020B0604020202020204" pitchFamily="34" charset="0"/>
              <a:cs typeface="Arial" panose="020B0604020202020204" pitchFamily="34" charset="0"/>
            </a:endParaRPr>
          </a:p>
          <a:p>
            <a:endParaRPr lang="hr-HR" sz="2400" dirty="0">
              <a:latin typeface="Arial" panose="020B0604020202020204" pitchFamily="34" charset="0"/>
              <a:cs typeface="Arial" panose="020B0604020202020204" pitchFamily="34" charset="0"/>
            </a:endParaRPr>
          </a:p>
          <a:p>
            <a:endParaRPr lang="hr-HR"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68E8333-2D09-56DD-DD3B-3B309035798A}"/>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5. Prikupljanje podataka – teren (tim stručnjaka)</a:t>
            </a:r>
          </a:p>
        </p:txBody>
      </p:sp>
    </p:spTree>
    <p:extLst>
      <p:ext uri="{BB962C8B-B14F-4D97-AF65-F5344CB8AC3E}">
        <p14:creationId xmlns:p14="http://schemas.microsoft.com/office/powerpoint/2010/main" val="3445930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6454-31C0-E12F-91D8-E61A3B0D65E1}"/>
              </a:ext>
            </a:extLst>
          </p:cNvPr>
          <p:cNvSpPr>
            <a:spLocks noGrp="1"/>
          </p:cNvSpPr>
          <p:nvPr>
            <p:ph idx="1"/>
          </p:nvPr>
        </p:nvSpPr>
        <p:spPr>
          <a:xfrm>
            <a:off x="838200" y="1479550"/>
            <a:ext cx="10515600" cy="4697413"/>
          </a:xfrm>
        </p:spPr>
        <p:txBody>
          <a:bodyPr>
            <a:normAutofit/>
          </a:bodyPr>
          <a:lstStyle/>
          <a:p>
            <a:r>
              <a:rPr lang="hr-HR" b="1" dirty="0">
                <a:latin typeface="Arial" panose="020B0604020202020204" pitchFamily="34" charset="0"/>
                <a:cs typeface="Arial" panose="020B0604020202020204" pitchFamily="34" charset="0"/>
              </a:rPr>
              <a:t>Tipologija zgrada</a:t>
            </a:r>
            <a:endParaRPr lang="en-GB" b="1" dirty="0">
              <a:latin typeface="Arial" panose="020B0604020202020204" pitchFamily="34" charset="0"/>
              <a:cs typeface="Arial" panose="020B0604020202020204" pitchFamily="34" charset="0"/>
            </a:endParaRPr>
          </a:p>
          <a:p>
            <a:pPr marL="0" indent="0">
              <a:buNone/>
            </a:pPr>
            <a:endParaRPr lang="hr-HR" sz="2400" dirty="0">
              <a:latin typeface="Arial" panose="020B0604020202020204" pitchFamily="34" charset="0"/>
              <a:cs typeface="Arial" panose="020B0604020202020204" pitchFamily="34" charset="0"/>
            </a:endParaRPr>
          </a:p>
          <a:p>
            <a:endParaRPr lang="hr-HR" sz="2400" dirty="0">
              <a:latin typeface="Arial" panose="020B0604020202020204" pitchFamily="34" charset="0"/>
              <a:cs typeface="Arial" panose="020B0604020202020204" pitchFamily="34" charset="0"/>
            </a:endParaRPr>
          </a:p>
          <a:p>
            <a:endParaRPr lang="hr-HR"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68E8333-2D09-56DD-DD3B-3B309035798A}"/>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5. Prikupljanje podataka – teren (tim stručnjaka)</a:t>
            </a:r>
          </a:p>
        </p:txBody>
      </p:sp>
      <p:pic>
        <p:nvPicPr>
          <p:cNvPr id="4" name="Picture 3">
            <a:extLst>
              <a:ext uri="{FF2B5EF4-FFF2-40B4-BE49-F238E27FC236}">
                <a16:creationId xmlns:a16="http://schemas.microsoft.com/office/drawing/2014/main" id="{9CA8B588-1ACF-5811-7427-D83948A8485B}"/>
              </a:ext>
            </a:extLst>
          </p:cNvPr>
          <p:cNvPicPr>
            <a:picLocks noChangeAspect="1"/>
          </p:cNvPicPr>
          <p:nvPr/>
        </p:nvPicPr>
        <p:blipFill>
          <a:blip r:embed="rId3"/>
          <a:stretch>
            <a:fillRect/>
          </a:stretch>
        </p:blipFill>
        <p:spPr>
          <a:xfrm>
            <a:off x="6527184" y="1007579"/>
            <a:ext cx="3282296" cy="2245782"/>
          </a:xfrm>
          <a:prstGeom prst="rect">
            <a:avLst/>
          </a:prstGeom>
        </p:spPr>
      </p:pic>
      <p:pic>
        <p:nvPicPr>
          <p:cNvPr id="7" name="Picture 6">
            <a:extLst>
              <a:ext uri="{FF2B5EF4-FFF2-40B4-BE49-F238E27FC236}">
                <a16:creationId xmlns:a16="http://schemas.microsoft.com/office/drawing/2014/main" id="{3D1B9CCD-3A92-9842-2E17-8C82C5CA15B4}"/>
              </a:ext>
            </a:extLst>
          </p:cNvPr>
          <p:cNvPicPr>
            <a:picLocks noChangeAspect="1"/>
          </p:cNvPicPr>
          <p:nvPr/>
        </p:nvPicPr>
        <p:blipFill>
          <a:blip r:embed="rId4"/>
          <a:stretch>
            <a:fillRect/>
          </a:stretch>
        </p:blipFill>
        <p:spPr>
          <a:xfrm>
            <a:off x="443206" y="2069886"/>
            <a:ext cx="5563977" cy="4005449"/>
          </a:xfrm>
          <a:prstGeom prst="rect">
            <a:avLst/>
          </a:prstGeom>
        </p:spPr>
      </p:pic>
      <p:sp>
        <p:nvSpPr>
          <p:cNvPr id="11" name="TextBox 10">
            <a:extLst>
              <a:ext uri="{FF2B5EF4-FFF2-40B4-BE49-F238E27FC236}">
                <a16:creationId xmlns:a16="http://schemas.microsoft.com/office/drawing/2014/main" id="{F9D10A3D-0D62-4D28-440F-A980D6C317ED}"/>
              </a:ext>
            </a:extLst>
          </p:cNvPr>
          <p:cNvSpPr txBox="1"/>
          <p:nvPr/>
        </p:nvSpPr>
        <p:spPr>
          <a:xfrm>
            <a:off x="516635" y="6176963"/>
            <a:ext cx="3877134" cy="215444"/>
          </a:xfrm>
          <a:prstGeom prst="rect">
            <a:avLst/>
          </a:prstGeom>
          <a:noFill/>
        </p:spPr>
        <p:txBody>
          <a:bodyPr wrap="square">
            <a:spAutoFit/>
          </a:bodyPr>
          <a:lstStyle/>
          <a:p>
            <a:pPr algn="l"/>
            <a:r>
              <a:rPr lang="en-US" sz="800" b="0" i="0" u="none" strike="noStrike" baseline="0" dirty="0" err="1">
                <a:latin typeface="ArialNarrow"/>
              </a:rPr>
              <a:t>Globalna</a:t>
            </a:r>
            <a:r>
              <a:rPr lang="en-US" sz="800" b="0" i="0" u="none" strike="noStrike" baseline="0" dirty="0">
                <a:latin typeface="ArialNarrow"/>
              </a:rPr>
              <a:t> </a:t>
            </a:r>
            <a:r>
              <a:rPr lang="en-US" sz="800" b="0" i="0" u="none" strike="noStrike" baseline="0" dirty="0" err="1">
                <a:latin typeface="ArialNarrow"/>
              </a:rPr>
              <a:t>raspodjela</a:t>
            </a:r>
            <a:r>
              <a:rPr lang="en-US" sz="800" b="0" i="0" u="none" strike="noStrike" baseline="0" dirty="0">
                <a:latin typeface="ArialNarrow"/>
              </a:rPr>
              <a:t> </a:t>
            </a:r>
            <a:r>
              <a:rPr lang="en-US" sz="800" b="0" i="0" u="none" strike="noStrike" baseline="0" dirty="0" err="1">
                <a:latin typeface="ArialNarrow"/>
              </a:rPr>
              <a:t>tipova</a:t>
            </a:r>
            <a:r>
              <a:rPr lang="hr-HR" sz="800" b="0" i="0" u="none" strike="noStrike" baseline="0" dirty="0">
                <a:latin typeface="ArialNarrow"/>
              </a:rPr>
              <a:t> </a:t>
            </a:r>
            <a:r>
              <a:rPr lang="en-US" sz="800" b="0" i="0" u="none" strike="noStrike" baseline="0" dirty="0" err="1">
                <a:latin typeface="ArialNarrow"/>
              </a:rPr>
              <a:t>nosivih</a:t>
            </a:r>
            <a:r>
              <a:rPr lang="en-US" sz="800" b="0" i="0" u="none" strike="noStrike" baseline="0" dirty="0">
                <a:latin typeface="ArialNarrow"/>
              </a:rPr>
              <a:t> </a:t>
            </a:r>
            <a:r>
              <a:rPr lang="en-US" sz="800" b="0" i="0" u="none" strike="noStrike" baseline="0" dirty="0" err="1">
                <a:latin typeface="ArialNarrow"/>
              </a:rPr>
              <a:t>konstrukcija</a:t>
            </a:r>
            <a:r>
              <a:rPr lang="en-US" sz="800" b="0" i="0" u="none" strike="noStrike" baseline="0" dirty="0">
                <a:latin typeface="ArialNarrow"/>
              </a:rPr>
              <a:t> po</a:t>
            </a:r>
            <a:r>
              <a:rPr lang="hr-HR" sz="800" b="0" i="0" u="none" strike="noStrike" baseline="0" dirty="0">
                <a:latin typeface="ArialNarrow"/>
              </a:rPr>
              <a:t> </a:t>
            </a:r>
            <a:r>
              <a:rPr lang="en-US" sz="800" b="0" i="0" u="none" strike="noStrike" baseline="0" dirty="0" err="1">
                <a:latin typeface="ArialNarrow"/>
              </a:rPr>
              <a:t>gradskim</a:t>
            </a:r>
            <a:r>
              <a:rPr lang="en-US" sz="800" b="0" i="0" u="none" strike="noStrike" baseline="0" dirty="0">
                <a:latin typeface="ArialNarrow"/>
              </a:rPr>
              <a:t> </a:t>
            </a:r>
            <a:r>
              <a:rPr lang="en-US" sz="800" b="0" i="0" u="none" strike="noStrike" baseline="0" dirty="0" err="1">
                <a:latin typeface="ArialNarrow"/>
              </a:rPr>
              <a:t>četvrtima</a:t>
            </a:r>
            <a:r>
              <a:rPr lang="hr-HR" sz="800" b="0" i="0" u="none" strike="noStrike" baseline="0" dirty="0">
                <a:latin typeface="ArialNarrow"/>
              </a:rPr>
              <a:t>, 2014</a:t>
            </a:r>
            <a:endParaRPr lang="en-US" dirty="0"/>
          </a:p>
        </p:txBody>
      </p:sp>
      <p:sp>
        <p:nvSpPr>
          <p:cNvPr id="12" name="TextBox 11">
            <a:extLst>
              <a:ext uri="{FF2B5EF4-FFF2-40B4-BE49-F238E27FC236}">
                <a16:creationId xmlns:a16="http://schemas.microsoft.com/office/drawing/2014/main" id="{C95AB54B-EB3C-EDF4-C69F-840BFB7DF707}"/>
              </a:ext>
            </a:extLst>
          </p:cNvPr>
          <p:cNvSpPr txBox="1"/>
          <p:nvPr/>
        </p:nvSpPr>
        <p:spPr>
          <a:xfrm>
            <a:off x="6441180" y="3277023"/>
            <a:ext cx="4147733" cy="338554"/>
          </a:xfrm>
          <a:prstGeom prst="rect">
            <a:avLst/>
          </a:prstGeom>
          <a:noFill/>
        </p:spPr>
        <p:txBody>
          <a:bodyPr wrap="square">
            <a:spAutoFit/>
          </a:bodyPr>
          <a:lstStyle/>
          <a:p>
            <a:pPr algn="l"/>
            <a:r>
              <a:rPr lang="hr-HR" sz="800" b="0" i="1" u="none" strike="noStrike" baseline="0" dirty="0">
                <a:latin typeface="ArialNarrow"/>
              </a:rPr>
              <a:t>Rizik od potresa za Hrvatsku: pregled istraživanja i postojećih procjena sa smjernicama za budućnost</a:t>
            </a:r>
            <a:r>
              <a:rPr lang="hr-HR" sz="800" b="0" i="0" u="none" strike="noStrike" baseline="0" dirty="0">
                <a:latin typeface="ArialNarrow"/>
              </a:rPr>
              <a:t>, Atalić j., Šavor Novak M., Uroš M.</a:t>
            </a:r>
            <a:endParaRPr lang="en-US" dirty="0"/>
          </a:p>
        </p:txBody>
      </p:sp>
      <p:sp>
        <p:nvSpPr>
          <p:cNvPr id="19" name="AutoShape 2">
            <a:extLst>
              <a:ext uri="{FF2B5EF4-FFF2-40B4-BE49-F238E27FC236}">
                <a16:creationId xmlns:a16="http://schemas.microsoft.com/office/drawing/2014/main" id="{0E0EF074-612C-A6F7-2984-66CD676D72F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 name="Picture 22">
            <a:extLst>
              <a:ext uri="{FF2B5EF4-FFF2-40B4-BE49-F238E27FC236}">
                <a16:creationId xmlns:a16="http://schemas.microsoft.com/office/drawing/2014/main" id="{28A8B905-0263-7AC3-2DDF-F3953B369642}"/>
              </a:ext>
            </a:extLst>
          </p:cNvPr>
          <p:cNvPicPr>
            <a:picLocks noChangeAspect="1"/>
          </p:cNvPicPr>
          <p:nvPr/>
        </p:nvPicPr>
        <p:blipFill>
          <a:blip r:embed="rId5"/>
          <a:stretch>
            <a:fillRect/>
          </a:stretch>
        </p:blipFill>
        <p:spPr>
          <a:xfrm>
            <a:off x="6527184" y="3639239"/>
            <a:ext cx="3059164" cy="2959948"/>
          </a:xfrm>
          <a:prstGeom prst="rect">
            <a:avLst/>
          </a:prstGeom>
        </p:spPr>
      </p:pic>
      <p:sp>
        <p:nvSpPr>
          <p:cNvPr id="25" name="TextBox 24">
            <a:extLst>
              <a:ext uri="{FF2B5EF4-FFF2-40B4-BE49-F238E27FC236}">
                <a16:creationId xmlns:a16="http://schemas.microsoft.com/office/drawing/2014/main" id="{3FEC1C83-AA65-808C-98F8-D1A744E5226A}"/>
              </a:ext>
            </a:extLst>
          </p:cNvPr>
          <p:cNvSpPr txBox="1"/>
          <p:nvPr/>
        </p:nvSpPr>
        <p:spPr>
          <a:xfrm>
            <a:off x="6375400" y="6554475"/>
            <a:ext cx="5029200" cy="215444"/>
          </a:xfrm>
          <a:prstGeom prst="rect">
            <a:avLst/>
          </a:prstGeom>
          <a:noFill/>
        </p:spPr>
        <p:txBody>
          <a:bodyPr wrap="square">
            <a:spAutoFit/>
          </a:bodyPr>
          <a:lstStyle/>
          <a:p>
            <a:r>
              <a:rPr lang="en-US" sz="800" dirty="0" err="1"/>
              <a:t>Sekcija</a:t>
            </a:r>
            <a:r>
              <a:rPr lang="en-US" sz="800" dirty="0"/>
              <a:t> </a:t>
            </a:r>
            <a:r>
              <a:rPr lang="en-US" sz="800" dirty="0" err="1"/>
              <a:t>mladih</a:t>
            </a:r>
            <a:r>
              <a:rPr lang="en-US" sz="800" dirty="0"/>
              <a:t> DAZ-a, [</a:t>
            </a:r>
            <a:r>
              <a:rPr lang="en-US" sz="800" dirty="0" err="1"/>
              <a:t>ur</a:t>
            </a:r>
            <a:r>
              <a:rPr lang="en-US" sz="800" dirty="0"/>
              <a:t>.]: Zagreb - </a:t>
            </a:r>
            <a:r>
              <a:rPr lang="en-US" sz="800" dirty="0" err="1"/>
              <a:t>arhitektura</a:t>
            </a:r>
            <a:r>
              <a:rPr lang="en-US" sz="800" dirty="0"/>
              <a:t> u </a:t>
            </a:r>
            <a:r>
              <a:rPr lang="en-US" sz="800" dirty="0" err="1"/>
              <a:t>džepu</a:t>
            </a:r>
            <a:r>
              <a:rPr lang="en-US" sz="800" dirty="0"/>
              <a:t>, DAZ - </a:t>
            </a:r>
            <a:r>
              <a:rPr lang="en-US" sz="800" dirty="0" err="1"/>
              <a:t>Društvo</a:t>
            </a:r>
            <a:r>
              <a:rPr lang="en-US" sz="800" dirty="0"/>
              <a:t> </a:t>
            </a:r>
            <a:r>
              <a:rPr lang="en-US" sz="800" dirty="0" err="1"/>
              <a:t>arhitekata</a:t>
            </a:r>
            <a:r>
              <a:rPr lang="en-US" sz="800" dirty="0"/>
              <a:t> </a:t>
            </a:r>
            <a:r>
              <a:rPr lang="en-US" sz="800" dirty="0" err="1"/>
              <a:t>Zagreba</a:t>
            </a:r>
            <a:r>
              <a:rPr lang="en-US" sz="800" dirty="0"/>
              <a:t>, 2017.</a:t>
            </a:r>
          </a:p>
        </p:txBody>
      </p:sp>
    </p:spTree>
    <p:extLst>
      <p:ext uri="{BB962C8B-B14F-4D97-AF65-F5344CB8AC3E}">
        <p14:creationId xmlns:p14="http://schemas.microsoft.com/office/powerpoint/2010/main" val="2741881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6454-31C0-E12F-91D8-E61A3B0D65E1}"/>
              </a:ext>
            </a:extLst>
          </p:cNvPr>
          <p:cNvSpPr>
            <a:spLocks noGrp="1"/>
          </p:cNvSpPr>
          <p:nvPr>
            <p:ph idx="1"/>
          </p:nvPr>
        </p:nvSpPr>
        <p:spPr>
          <a:xfrm>
            <a:off x="838200" y="966952"/>
            <a:ext cx="10515600" cy="5210011"/>
          </a:xfrm>
        </p:spPr>
        <p:txBody>
          <a:bodyPr>
            <a:normAutofit/>
          </a:bodyPr>
          <a:lstStyle/>
          <a:p>
            <a:r>
              <a:rPr lang="hr-HR" b="1" dirty="0">
                <a:latin typeface="Arial" panose="020B0604020202020204" pitchFamily="34" charset="0"/>
                <a:cs typeface="Arial" panose="020B0604020202020204" pitchFamily="34" charset="0"/>
              </a:rPr>
              <a:t>Tipologija zgrada</a:t>
            </a:r>
            <a:endParaRPr lang="en-GB" b="1" dirty="0">
              <a:latin typeface="Arial" panose="020B0604020202020204" pitchFamily="34" charset="0"/>
              <a:cs typeface="Arial" panose="020B0604020202020204" pitchFamily="34" charset="0"/>
            </a:endParaRPr>
          </a:p>
          <a:p>
            <a:pPr marL="0" indent="0">
              <a:buNone/>
            </a:pPr>
            <a:endParaRPr lang="hr-HR" sz="2400" dirty="0">
              <a:latin typeface="Arial" panose="020B0604020202020204" pitchFamily="34" charset="0"/>
              <a:cs typeface="Arial" panose="020B0604020202020204" pitchFamily="34" charset="0"/>
            </a:endParaRPr>
          </a:p>
          <a:p>
            <a:endParaRPr lang="hr-HR" sz="2400" dirty="0">
              <a:latin typeface="Arial" panose="020B0604020202020204" pitchFamily="34" charset="0"/>
              <a:cs typeface="Arial" panose="020B0604020202020204" pitchFamily="34" charset="0"/>
            </a:endParaRPr>
          </a:p>
          <a:p>
            <a:endParaRPr lang="hr-HR"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68E8333-2D09-56DD-DD3B-3B309035798A}"/>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5. Prikupljanje podataka – teren (tim stručnjaka)</a:t>
            </a:r>
          </a:p>
        </p:txBody>
      </p:sp>
      <p:pic>
        <p:nvPicPr>
          <p:cNvPr id="4" name="Picture 3">
            <a:extLst>
              <a:ext uri="{FF2B5EF4-FFF2-40B4-BE49-F238E27FC236}">
                <a16:creationId xmlns:a16="http://schemas.microsoft.com/office/drawing/2014/main" id="{CAA99518-F6BF-68FB-5D45-BC2FD0CF44E0}"/>
              </a:ext>
            </a:extLst>
          </p:cNvPr>
          <p:cNvPicPr>
            <a:picLocks noChangeAspect="1"/>
          </p:cNvPicPr>
          <p:nvPr/>
        </p:nvPicPr>
        <p:blipFill rotWithShape="1">
          <a:blip r:embed="rId3"/>
          <a:srcRect b="4751"/>
          <a:stretch/>
        </p:blipFill>
        <p:spPr>
          <a:xfrm>
            <a:off x="1597573" y="1425186"/>
            <a:ext cx="3914898" cy="5002617"/>
          </a:xfrm>
          <a:prstGeom prst="rect">
            <a:avLst/>
          </a:prstGeom>
        </p:spPr>
      </p:pic>
      <p:pic>
        <p:nvPicPr>
          <p:cNvPr id="7" name="Picture 6">
            <a:extLst>
              <a:ext uri="{FF2B5EF4-FFF2-40B4-BE49-F238E27FC236}">
                <a16:creationId xmlns:a16="http://schemas.microsoft.com/office/drawing/2014/main" id="{C3B8F7C2-2CF2-0AF0-ABC8-F74D78697C1F}"/>
              </a:ext>
            </a:extLst>
          </p:cNvPr>
          <p:cNvPicPr>
            <a:picLocks noChangeAspect="1"/>
          </p:cNvPicPr>
          <p:nvPr/>
        </p:nvPicPr>
        <p:blipFill rotWithShape="1">
          <a:blip r:embed="rId4"/>
          <a:srcRect b="5051"/>
          <a:stretch/>
        </p:blipFill>
        <p:spPr>
          <a:xfrm>
            <a:off x="6271844" y="1424183"/>
            <a:ext cx="4644778" cy="5003620"/>
          </a:xfrm>
          <a:prstGeom prst="rect">
            <a:avLst/>
          </a:prstGeom>
        </p:spPr>
      </p:pic>
      <p:sp>
        <p:nvSpPr>
          <p:cNvPr id="8" name="TextBox 7">
            <a:extLst>
              <a:ext uri="{FF2B5EF4-FFF2-40B4-BE49-F238E27FC236}">
                <a16:creationId xmlns:a16="http://schemas.microsoft.com/office/drawing/2014/main" id="{382CE339-46D3-B0FF-E353-47E16693BC7B}"/>
              </a:ext>
            </a:extLst>
          </p:cNvPr>
          <p:cNvSpPr txBox="1"/>
          <p:nvPr/>
        </p:nvSpPr>
        <p:spPr>
          <a:xfrm>
            <a:off x="3026979" y="6427803"/>
            <a:ext cx="1300356" cy="369332"/>
          </a:xfrm>
          <a:prstGeom prst="rect">
            <a:avLst/>
          </a:prstGeom>
          <a:noFill/>
        </p:spPr>
        <p:txBody>
          <a:bodyPr wrap="none" rtlCol="0">
            <a:spAutoFit/>
          </a:bodyPr>
          <a:lstStyle/>
          <a:p>
            <a:r>
              <a:rPr lang="hr-HR" dirty="0">
                <a:latin typeface="Arial" panose="020B0604020202020204" pitchFamily="34" charset="0"/>
                <a:cs typeface="Arial" panose="020B0604020202020204" pitchFamily="34" charset="0"/>
              </a:rPr>
              <a:t>Stambene </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19F9944-E0DE-59EB-13F4-8B142E784148}"/>
              </a:ext>
            </a:extLst>
          </p:cNvPr>
          <p:cNvSpPr txBox="1"/>
          <p:nvPr/>
        </p:nvSpPr>
        <p:spPr>
          <a:xfrm>
            <a:off x="7947449" y="6450531"/>
            <a:ext cx="1620957" cy="369332"/>
          </a:xfrm>
          <a:prstGeom prst="rect">
            <a:avLst/>
          </a:prstGeom>
          <a:noFill/>
        </p:spPr>
        <p:txBody>
          <a:bodyPr wrap="none" rtlCol="0">
            <a:spAutoFit/>
          </a:bodyPr>
          <a:lstStyle/>
          <a:p>
            <a:r>
              <a:rPr lang="hr-HR" dirty="0">
                <a:latin typeface="Arial" panose="020B0604020202020204" pitchFamily="34" charset="0"/>
                <a:cs typeface="Arial" panose="020B0604020202020204" pitchFamily="34" charset="0"/>
              </a:rPr>
              <a:t>Gospodarske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7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516635" y="1253067"/>
            <a:ext cx="11082697" cy="5308600"/>
          </a:xfrm>
        </p:spPr>
        <p:txBody>
          <a:bodyPr>
            <a:normAutofit/>
          </a:bodyPr>
          <a:lstStyle/>
          <a:p>
            <a:pPr marL="0" indent="0" algn="just">
              <a:lnSpc>
                <a:spcPct val="124000"/>
              </a:lnSpc>
              <a:buNone/>
            </a:pPr>
            <a:r>
              <a:rPr lang="hr-HR" sz="2400" dirty="0">
                <a:latin typeface="Arial" panose="020B0604020202020204" pitchFamily="34" charset="0"/>
                <a:cs typeface="Arial" panose="020B0604020202020204" pitchFamily="34" charset="0"/>
              </a:rPr>
              <a:t>Što znači uspostava baze podataka kao ulaznog modela za proračun potresnog rizika?</a:t>
            </a:r>
          </a:p>
          <a:p>
            <a:pPr algn="just">
              <a:lnSpc>
                <a:spcPct val="124000"/>
              </a:lnSpc>
            </a:pPr>
            <a:r>
              <a:rPr lang="hr-HR" sz="2400" dirty="0">
                <a:latin typeface="Arial" panose="020B0604020202020204" pitchFamily="34" charset="0"/>
                <a:cs typeface="Arial" panose="020B0604020202020204" pitchFamily="34" charset="0"/>
              </a:rPr>
              <a:t>Podaci prikupljeni iz različitih izvora koji se dodatno obrađuju kako bi se razvili tzv. modeli izloženosti (baza podataka).</a:t>
            </a:r>
          </a:p>
          <a:p>
            <a:pPr lvl="1" algn="just">
              <a:lnSpc>
                <a:spcPct val="124000"/>
              </a:lnSpc>
            </a:pPr>
            <a:endParaRPr lang="hr-HR" dirty="0">
              <a:latin typeface="Arial" panose="020B0604020202020204" pitchFamily="34" charset="0"/>
              <a:cs typeface="Arial" panose="020B0604020202020204" pitchFamily="34" charset="0"/>
            </a:endParaRPr>
          </a:p>
          <a:p>
            <a:pPr lvl="1" algn="just">
              <a:lnSpc>
                <a:spcPct val="124000"/>
              </a:lnSpc>
            </a:pPr>
            <a:r>
              <a:rPr lang="hr-HR" dirty="0">
                <a:latin typeface="Arial" panose="020B0604020202020204" pitchFamily="34" charset="0"/>
                <a:cs typeface="Arial" panose="020B0604020202020204" pitchFamily="34" charset="0"/>
              </a:rPr>
              <a:t>Model izloženosti zgrada i građevina</a:t>
            </a:r>
          </a:p>
          <a:p>
            <a:pPr lvl="1" algn="just">
              <a:lnSpc>
                <a:spcPct val="124000"/>
              </a:lnSpc>
            </a:pPr>
            <a:endParaRPr lang="hr-HR" dirty="0">
              <a:latin typeface="Arial" panose="020B0604020202020204" pitchFamily="34" charset="0"/>
              <a:cs typeface="Arial" panose="020B0604020202020204" pitchFamily="34" charset="0"/>
            </a:endParaRPr>
          </a:p>
          <a:p>
            <a:pPr lvl="1" algn="just">
              <a:lnSpc>
                <a:spcPct val="124000"/>
              </a:lnSpc>
            </a:pPr>
            <a:r>
              <a:rPr lang="hr-HR" dirty="0">
                <a:latin typeface="Arial" panose="020B0604020202020204" pitchFamily="34" charset="0"/>
                <a:cs typeface="Arial" panose="020B0604020202020204" pitchFamily="34" charset="0"/>
              </a:rPr>
              <a:t>Model izloženosti stanovništva</a:t>
            </a:r>
          </a:p>
          <a:p>
            <a:pPr lvl="1" algn="just">
              <a:lnSpc>
                <a:spcPct val="124000"/>
              </a:lnSpc>
            </a:pPr>
            <a:endParaRPr lang="hr-HR" dirty="0">
              <a:latin typeface="Arial" panose="020B0604020202020204" pitchFamily="34" charset="0"/>
              <a:cs typeface="Arial" panose="020B0604020202020204" pitchFamily="34" charset="0"/>
            </a:endParaRPr>
          </a:p>
          <a:p>
            <a:pPr lvl="1" algn="just">
              <a:lnSpc>
                <a:spcPct val="124000"/>
              </a:lnSpc>
            </a:pPr>
            <a:r>
              <a:rPr lang="hr-HR" dirty="0">
                <a:latin typeface="Arial" panose="020B0604020202020204" pitchFamily="34" charset="0"/>
                <a:cs typeface="Arial" panose="020B0604020202020204" pitchFamily="34" charset="0"/>
              </a:rPr>
              <a:t>Model ekonomske izloženosti</a:t>
            </a:r>
            <a:endParaRPr lang="hr-HR" sz="28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p:txBody>
      </p:sp>
      <p:pic>
        <p:nvPicPr>
          <p:cNvPr id="3" name="Picture 2" descr="A map of a region&#10;&#10;Description automatically generated">
            <a:extLst>
              <a:ext uri="{FF2B5EF4-FFF2-40B4-BE49-F238E27FC236}">
                <a16:creationId xmlns:a16="http://schemas.microsoft.com/office/drawing/2014/main" id="{AA38491B-B2A7-CFCC-CBD6-4D7315E403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1"/>
          <a:stretch/>
        </p:blipFill>
        <p:spPr>
          <a:xfrm>
            <a:off x="6666959" y="3012654"/>
            <a:ext cx="4426629" cy="3657600"/>
          </a:xfrm>
          <a:prstGeom prst="rect">
            <a:avLst/>
          </a:prstGeom>
          <a:ln>
            <a:noFill/>
          </a:ln>
        </p:spPr>
      </p:pic>
      <p:sp>
        <p:nvSpPr>
          <p:cNvPr id="2" name="Title 1">
            <a:extLst>
              <a:ext uri="{FF2B5EF4-FFF2-40B4-BE49-F238E27FC236}">
                <a16:creationId xmlns:a16="http://schemas.microsoft.com/office/drawing/2014/main" id="{7A7C0668-6AB7-F3AB-D03B-13A0F6C241E6}"/>
              </a:ext>
            </a:extLst>
          </p:cNvPr>
          <p:cNvSpPr txBox="1">
            <a:spLocks/>
          </p:cNvSpPr>
          <p:nvPr/>
        </p:nvSpPr>
        <p:spPr>
          <a:xfrm>
            <a:off x="516635" y="430197"/>
            <a:ext cx="10439231"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a:latin typeface="Arial" panose="020B0604020202020204" pitchFamily="34" charset="0"/>
                <a:cs typeface="Arial" panose="020B0604020202020204" pitchFamily="34" charset="0"/>
              </a:rPr>
              <a:t>1. Uvod</a:t>
            </a:r>
            <a:endParaRPr lang="en-GB"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107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F8A48E7-37FB-AC52-41C6-55DE6BDCF1F4}"/>
              </a:ext>
            </a:extLst>
          </p:cNvPr>
          <p:cNvPicPr>
            <a:picLocks noChangeAspect="1"/>
          </p:cNvPicPr>
          <p:nvPr/>
        </p:nvPicPr>
        <p:blipFill>
          <a:blip r:embed="rId2"/>
          <a:stretch>
            <a:fillRect/>
          </a:stretch>
        </p:blipFill>
        <p:spPr>
          <a:xfrm>
            <a:off x="3597160" y="1019057"/>
            <a:ext cx="5953640" cy="3606819"/>
          </a:xfrm>
          <a:prstGeom prst="rect">
            <a:avLst/>
          </a:prstGeom>
        </p:spPr>
      </p:pic>
      <p:pic>
        <p:nvPicPr>
          <p:cNvPr id="5" name="Picture 4">
            <a:extLst>
              <a:ext uri="{FF2B5EF4-FFF2-40B4-BE49-F238E27FC236}">
                <a16:creationId xmlns:a16="http://schemas.microsoft.com/office/drawing/2014/main" id="{C956E9EA-9421-D060-86D9-CAF5A6E7AD06}"/>
              </a:ext>
            </a:extLst>
          </p:cNvPr>
          <p:cNvPicPr>
            <a:picLocks noChangeAspect="1"/>
          </p:cNvPicPr>
          <p:nvPr/>
        </p:nvPicPr>
        <p:blipFill>
          <a:blip r:embed="rId3"/>
          <a:stretch>
            <a:fillRect/>
          </a:stretch>
        </p:blipFill>
        <p:spPr>
          <a:xfrm>
            <a:off x="3891454" y="1250180"/>
            <a:ext cx="5713309" cy="3467466"/>
          </a:xfrm>
          <a:prstGeom prst="rect">
            <a:avLst/>
          </a:prstGeom>
        </p:spPr>
      </p:pic>
      <p:pic>
        <p:nvPicPr>
          <p:cNvPr id="7" name="Picture 6">
            <a:extLst>
              <a:ext uri="{FF2B5EF4-FFF2-40B4-BE49-F238E27FC236}">
                <a16:creationId xmlns:a16="http://schemas.microsoft.com/office/drawing/2014/main" id="{5E605408-A85E-41DF-FD43-B5904F263308}"/>
              </a:ext>
            </a:extLst>
          </p:cNvPr>
          <p:cNvPicPr>
            <a:picLocks noChangeAspect="1"/>
          </p:cNvPicPr>
          <p:nvPr/>
        </p:nvPicPr>
        <p:blipFill>
          <a:blip r:embed="rId4"/>
          <a:stretch>
            <a:fillRect/>
          </a:stretch>
        </p:blipFill>
        <p:spPr>
          <a:xfrm>
            <a:off x="4243555" y="1500879"/>
            <a:ext cx="5713309" cy="3493215"/>
          </a:xfrm>
          <a:prstGeom prst="rect">
            <a:avLst/>
          </a:prstGeom>
        </p:spPr>
      </p:pic>
      <p:pic>
        <p:nvPicPr>
          <p:cNvPr id="9" name="Picture 8">
            <a:extLst>
              <a:ext uri="{FF2B5EF4-FFF2-40B4-BE49-F238E27FC236}">
                <a16:creationId xmlns:a16="http://schemas.microsoft.com/office/drawing/2014/main" id="{D8E58577-EAB0-967C-CF63-0BC851BDE328}"/>
              </a:ext>
            </a:extLst>
          </p:cNvPr>
          <p:cNvPicPr>
            <a:picLocks noChangeAspect="1"/>
          </p:cNvPicPr>
          <p:nvPr/>
        </p:nvPicPr>
        <p:blipFill>
          <a:blip r:embed="rId5"/>
          <a:stretch>
            <a:fillRect/>
          </a:stretch>
        </p:blipFill>
        <p:spPr>
          <a:xfrm>
            <a:off x="4623645" y="1775930"/>
            <a:ext cx="5713309" cy="3395944"/>
          </a:xfrm>
          <a:prstGeom prst="rect">
            <a:avLst/>
          </a:prstGeom>
        </p:spPr>
      </p:pic>
      <p:pic>
        <p:nvPicPr>
          <p:cNvPr id="11" name="Content Placeholder 10">
            <a:extLst>
              <a:ext uri="{FF2B5EF4-FFF2-40B4-BE49-F238E27FC236}">
                <a16:creationId xmlns:a16="http://schemas.microsoft.com/office/drawing/2014/main" id="{3DB8DF6E-45EB-98EF-292C-A87A24DD1B58}"/>
              </a:ext>
            </a:extLst>
          </p:cNvPr>
          <p:cNvPicPr>
            <a:picLocks noGrp="1" noChangeAspect="1"/>
          </p:cNvPicPr>
          <p:nvPr>
            <p:ph idx="1"/>
          </p:nvPr>
        </p:nvPicPr>
        <p:blipFill>
          <a:blip r:embed="rId6"/>
          <a:stretch>
            <a:fillRect/>
          </a:stretch>
        </p:blipFill>
        <p:spPr>
          <a:xfrm>
            <a:off x="5003735" y="2035240"/>
            <a:ext cx="5713309" cy="3591633"/>
          </a:xfrm>
        </p:spPr>
      </p:pic>
      <p:pic>
        <p:nvPicPr>
          <p:cNvPr id="13" name="Picture 12">
            <a:extLst>
              <a:ext uri="{FF2B5EF4-FFF2-40B4-BE49-F238E27FC236}">
                <a16:creationId xmlns:a16="http://schemas.microsoft.com/office/drawing/2014/main" id="{6E53BB2C-BB7C-D251-212E-DF6F76819971}"/>
              </a:ext>
            </a:extLst>
          </p:cNvPr>
          <p:cNvPicPr>
            <a:picLocks noChangeAspect="1"/>
          </p:cNvPicPr>
          <p:nvPr/>
        </p:nvPicPr>
        <p:blipFill>
          <a:blip r:embed="rId7"/>
          <a:stretch>
            <a:fillRect/>
          </a:stretch>
        </p:blipFill>
        <p:spPr>
          <a:xfrm>
            <a:off x="5383825" y="2337432"/>
            <a:ext cx="5713309" cy="3611269"/>
          </a:xfrm>
          <a:prstGeom prst="rect">
            <a:avLst/>
          </a:prstGeom>
        </p:spPr>
      </p:pic>
      <p:sp>
        <p:nvSpPr>
          <p:cNvPr id="3" name="Title 1">
            <a:extLst>
              <a:ext uri="{FF2B5EF4-FFF2-40B4-BE49-F238E27FC236}">
                <a16:creationId xmlns:a16="http://schemas.microsoft.com/office/drawing/2014/main" id="{F4620965-3086-C136-28FF-F60DE2D559A6}"/>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5. Prikupljanje podataka – teren (tim stručnjaka)</a:t>
            </a:r>
          </a:p>
        </p:txBody>
      </p:sp>
      <p:pic>
        <p:nvPicPr>
          <p:cNvPr id="10" name="Picture 9">
            <a:extLst>
              <a:ext uri="{FF2B5EF4-FFF2-40B4-BE49-F238E27FC236}">
                <a16:creationId xmlns:a16="http://schemas.microsoft.com/office/drawing/2014/main" id="{AF20CAD1-A090-F6B3-8773-4DFC7A9AD27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694023" y="2532120"/>
            <a:ext cx="6241023" cy="3811600"/>
          </a:xfrm>
          <a:prstGeom prst="rect">
            <a:avLst/>
          </a:prstGeom>
        </p:spPr>
      </p:pic>
      <p:sp>
        <p:nvSpPr>
          <p:cNvPr id="12" name="TextBox 11">
            <a:extLst>
              <a:ext uri="{FF2B5EF4-FFF2-40B4-BE49-F238E27FC236}">
                <a16:creationId xmlns:a16="http://schemas.microsoft.com/office/drawing/2014/main" id="{3C9CBCBB-01E6-77FB-A4CB-737AB9F73F94}"/>
              </a:ext>
            </a:extLst>
          </p:cNvPr>
          <p:cNvSpPr txBox="1"/>
          <p:nvPr/>
        </p:nvSpPr>
        <p:spPr>
          <a:xfrm>
            <a:off x="516635" y="1410807"/>
            <a:ext cx="2700435" cy="1015663"/>
          </a:xfrm>
          <a:prstGeom prst="rect">
            <a:avLst/>
          </a:prstGeom>
          <a:noFill/>
        </p:spPr>
        <p:txBody>
          <a:bodyPr wrap="square" rtlCol="0">
            <a:spAutoFit/>
          </a:bodyPr>
          <a:lstStyle/>
          <a:p>
            <a:r>
              <a:rPr lang="hr-HR" sz="2000" b="1" dirty="0">
                <a:latin typeface="Arial" panose="020B0604020202020204" pitchFamily="34" charset="0"/>
                <a:cs typeface="Arial" panose="020B0604020202020204" pitchFamily="34" charset="0"/>
              </a:rPr>
              <a:t>Niz aplikacija u </a:t>
            </a:r>
            <a:r>
              <a:rPr lang="hr-HR" sz="2000" b="1" dirty="0" err="1">
                <a:latin typeface="Arial" panose="020B0604020202020204" pitchFamily="34" charset="0"/>
                <a:cs typeface="Arial" panose="020B0604020202020204" pitchFamily="34" charset="0"/>
              </a:rPr>
              <a:t>GIS</a:t>
            </a:r>
            <a:r>
              <a:rPr lang="hr-HR" sz="2000" b="1" dirty="0">
                <a:latin typeface="Arial" panose="020B0604020202020204" pitchFamily="34" charset="0"/>
                <a:cs typeface="Arial" panose="020B0604020202020204" pitchFamily="34" charset="0"/>
              </a:rPr>
              <a:t>-u za ispunjavanje atributa</a:t>
            </a:r>
            <a:endParaRPr lang="en-US" sz="20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D50DEB0-2D1D-A71E-2DF1-8CC9176BB5DE}"/>
              </a:ext>
            </a:extLst>
          </p:cNvPr>
          <p:cNvPicPr>
            <a:picLocks noChangeAspect="1"/>
          </p:cNvPicPr>
          <p:nvPr/>
        </p:nvPicPr>
        <p:blipFill>
          <a:blip r:embed="rId9"/>
          <a:stretch>
            <a:fillRect/>
          </a:stretch>
        </p:blipFill>
        <p:spPr>
          <a:xfrm>
            <a:off x="489334" y="2532120"/>
            <a:ext cx="3018302" cy="3876541"/>
          </a:xfrm>
          <a:prstGeom prst="rect">
            <a:avLst/>
          </a:prstGeom>
        </p:spPr>
      </p:pic>
    </p:spTree>
    <p:extLst>
      <p:ext uri="{BB962C8B-B14F-4D97-AF65-F5344CB8AC3E}">
        <p14:creationId xmlns:p14="http://schemas.microsoft.com/office/powerpoint/2010/main" val="243465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EAB901-2E62-1F31-2BB7-DF5A5AFA9C72}"/>
              </a:ext>
            </a:extLst>
          </p:cNvPr>
          <p:cNvSpPr>
            <a:spLocks noGrp="1"/>
          </p:cNvSpPr>
          <p:nvPr>
            <p:ph idx="1"/>
          </p:nvPr>
        </p:nvSpPr>
        <p:spPr>
          <a:xfrm>
            <a:off x="838200" y="1464590"/>
            <a:ext cx="5257799" cy="5088609"/>
          </a:xfrm>
        </p:spPr>
        <p:txBody>
          <a:bodyPr>
            <a:normAutofit/>
          </a:bodyPr>
          <a:lstStyle/>
          <a:p>
            <a:r>
              <a:rPr lang="hr-HR" b="1" dirty="0">
                <a:latin typeface="Arial" panose="020B0604020202020204" pitchFamily="34" charset="0"/>
                <a:cs typeface="Arial" panose="020B0604020202020204" pitchFamily="34" charset="0"/>
              </a:rPr>
              <a:t>MODEL IZLOŽENOSTI ZA VISOKE ZGRADE </a:t>
            </a:r>
          </a:p>
          <a:p>
            <a:pPr>
              <a:lnSpc>
                <a:spcPct val="110000"/>
              </a:lnSpc>
            </a:pPr>
            <a:r>
              <a:rPr lang="hr-HR" dirty="0" err="1">
                <a:latin typeface="Arial" panose="020B0604020202020204" pitchFamily="34" charset="0"/>
                <a:cs typeface="Arial" panose="020B0604020202020204" pitchFamily="34" charset="0"/>
              </a:rPr>
              <a:t>katnosti</a:t>
            </a:r>
            <a:r>
              <a:rPr lang="hr-HR" dirty="0">
                <a:latin typeface="Arial" panose="020B0604020202020204" pitchFamily="34" charset="0"/>
                <a:cs typeface="Arial" panose="020B0604020202020204" pitchFamily="34" charset="0"/>
              </a:rPr>
              <a:t> više od 15 etaža iznad razine tla </a:t>
            </a:r>
          </a:p>
          <a:p>
            <a:pPr>
              <a:lnSpc>
                <a:spcPct val="110000"/>
              </a:lnSpc>
            </a:pPr>
            <a:r>
              <a:rPr lang="hr-HR" dirty="0">
                <a:latin typeface="Arial" panose="020B0604020202020204" pitchFamily="34" charset="0"/>
                <a:cs typeface="Arial" panose="020B0604020202020204" pitchFamily="34" charset="0"/>
              </a:rPr>
              <a:t>visoke zgrade predstavljaju osjetljivi fond zgrada jer je na malom području koncentrirano puno stanovništva</a:t>
            </a:r>
          </a:p>
        </p:txBody>
      </p:sp>
      <p:sp>
        <p:nvSpPr>
          <p:cNvPr id="5" name="TextBox 4">
            <a:extLst>
              <a:ext uri="{FF2B5EF4-FFF2-40B4-BE49-F238E27FC236}">
                <a16:creationId xmlns:a16="http://schemas.microsoft.com/office/drawing/2014/main" id="{FE12F900-1CFD-558C-79D4-C42F972A30D2}"/>
              </a:ext>
            </a:extLst>
          </p:cNvPr>
          <p:cNvSpPr txBox="1"/>
          <p:nvPr/>
        </p:nvSpPr>
        <p:spPr>
          <a:xfrm>
            <a:off x="6095999" y="5356760"/>
            <a:ext cx="5799666" cy="954107"/>
          </a:xfrm>
          <a:prstGeom prst="rect">
            <a:avLst/>
          </a:prstGeom>
          <a:noFill/>
        </p:spPr>
        <p:txBody>
          <a:bodyPr wrap="square">
            <a:spAutoFit/>
          </a:bodyPr>
          <a:lstStyle/>
          <a:p>
            <a:pPr algn="just"/>
            <a:r>
              <a:rPr lang="hr-HR" sz="1400" i="1" dirty="0"/>
              <a:t>Definiranje potresnog hazarda na području grada Zagreba Elaborat građevinarstvo ‒ visokogradnja ‒ podaci o konstrukcijskim sustavima visokih građevina (preko 15 katova) vezan na periode gradnje</a:t>
            </a:r>
            <a:r>
              <a:rPr lang="hr-HR" sz="1400" dirty="0"/>
              <a:t>, Uroš M., Šavor Novak M., Atalić J., Baniček M.</a:t>
            </a:r>
          </a:p>
        </p:txBody>
      </p:sp>
      <p:pic>
        <p:nvPicPr>
          <p:cNvPr id="9" name="Picture 8">
            <a:extLst>
              <a:ext uri="{FF2B5EF4-FFF2-40B4-BE49-F238E27FC236}">
                <a16:creationId xmlns:a16="http://schemas.microsoft.com/office/drawing/2014/main" id="{4826F5F3-5A1B-6660-BA97-C5F70069FEE4}"/>
              </a:ext>
            </a:extLst>
          </p:cNvPr>
          <p:cNvPicPr>
            <a:picLocks noChangeAspect="1"/>
          </p:cNvPicPr>
          <p:nvPr/>
        </p:nvPicPr>
        <p:blipFill rotWithShape="1">
          <a:blip r:embed="rId3"/>
          <a:srcRect b="6650"/>
          <a:stretch/>
        </p:blipFill>
        <p:spPr>
          <a:xfrm>
            <a:off x="6077342" y="1825624"/>
            <a:ext cx="5695058" cy="3146930"/>
          </a:xfrm>
          <a:prstGeom prst="rect">
            <a:avLst/>
          </a:prstGeom>
        </p:spPr>
      </p:pic>
      <p:pic>
        <p:nvPicPr>
          <p:cNvPr id="10" name="Picture 9">
            <a:extLst>
              <a:ext uri="{FF2B5EF4-FFF2-40B4-BE49-F238E27FC236}">
                <a16:creationId xmlns:a16="http://schemas.microsoft.com/office/drawing/2014/main" id="{DDB71983-10C1-318F-B026-B86A50F9741C}"/>
              </a:ext>
            </a:extLst>
          </p:cNvPr>
          <p:cNvPicPr>
            <a:picLocks noChangeAspect="1"/>
          </p:cNvPicPr>
          <p:nvPr/>
        </p:nvPicPr>
        <p:blipFill rotWithShape="1">
          <a:blip r:embed="rId3"/>
          <a:srcRect l="24736" t="93947"/>
          <a:stretch/>
        </p:blipFill>
        <p:spPr>
          <a:xfrm>
            <a:off x="6958053" y="4939555"/>
            <a:ext cx="4286328" cy="204066"/>
          </a:xfrm>
          <a:prstGeom prst="rect">
            <a:avLst/>
          </a:prstGeom>
        </p:spPr>
      </p:pic>
      <p:pic>
        <p:nvPicPr>
          <p:cNvPr id="6" name="Picture 5">
            <a:extLst>
              <a:ext uri="{FF2B5EF4-FFF2-40B4-BE49-F238E27FC236}">
                <a16:creationId xmlns:a16="http://schemas.microsoft.com/office/drawing/2014/main" id="{79FB55DE-D624-34FB-1236-33E8D2396F5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8053" y="928027"/>
            <a:ext cx="3933637" cy="4386661"/>
          </a:xfrm>
          <a:prstGeom prst="rect">
            <a:avLst/>
          </a:prstGeom>
          <a:noFill/>
          <a:ln>
            <a:noFill/>
          </a:ln>
        </p:spPr>
      </p:pic>
      <p:sp>
        <p:nvSpPr>
          <p:cNvPr id="4" name="Title 1">
            <a:extLst>
              <a:ext uri="{FF2B5EF4-FFF2-40B4-BE49-F238E27FC236}">
                <a16:creationId xmlns:a16="http://schemas.microsoft.com/office/drawing/2014/main" id="{EC50A8A9-0006-6037-5705-B60D74A41253}"/>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5. Prikupljanje podataka – teren (tim stručnjaka)</a:t>
            </a:r>
          </a:p>
        </p:txBody>
      </p:sp>
    </p:spTree>
    <p:extLst>
      <p:ext uri="{BB962C8B-B14F-4D97-AF65-F5344CB8AC3E}">
        <p14:creationId xmlns:p14="http://schemas.microsoft.com/office/powerpoint/2010/main" val="216110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423318"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pl-PL" dirty="0"/>
              <a:t>6. Analiza podataka za modele izloženosti kao ulaznih podataka za proračun potresnog rizika</a:t>
            </a:r>
          </a:p>
          <a:p>
            <a:endParaRPr lang="en-GB" dirty="0"/>
          </a:p>
        </p:txBody>
      </p:sp>
      <p:sp>
        <p:nvSpPr>
          <p:cNvPr id="5" name="Content Placeholder 8">
            <a:extLst>
              <a:ext uri="{FF2B5EF4-FFF2-40B4-BE49-F238E27FC236}">
                <a16:creationId xmlns:a16="http://schemas.microsoft.com/office/drawing/2014/main" id="{A1726574-0BCD-C91F-9164-1F53269564A5}"/>
              </a:ext>
            </a:extLst>
          </p:cNvPr>
          <p:cNvSpPr>
            <a:spLocks noGrp="1"/>
          </p:cNvSpPr>
          <p:nvPr>
            <p:ph idx="1"/>
          </p:nvPr>
        </p:nvSpPr>
        <p:spPr>
          <a:xfrm>
            <a:off x="635000" y="1584962"/>
            <a:ext cx="11040364" cy="4343400"/>
          </a:xfrm>
        </p:spPr>
        <p:txBody>
          <a:bodyPr anchor="t">
            <a:normAutofit/>
          </a:bodyPr>
          <a:lstStyle/>
          <a:p>
            <a:pPr>
              <a:lnSpc>
                <a:spcPct val="114000"/>
              </a:lnSpc>
            </a:pPr>
            <a:r>
              <a:rPr lang="hr-HR" b="1" dirty="0">
                <a:solidFill>
                  <a:srgbClr val="0070C0"/>
                </a:solidFill>
                <a:latin typeface="Arial" panose="020B0604020202020204" pitchFamily="34" charset="0"/>
                <a:cs typeface="Arial" panose="020B0604020202020204" pitchFamily="34" charset="0"/>
              </a:rPr>
              <a:t>Model izloženosti zgrada i građevina:</a:t>
            </a:r>
          </a:p>
          <a:p>
            <a:pPr>
              <a:lnSpc>
                <a:spcPct val="100000"/>
              </a:lnSpc>
            </a:pPr>
            <a:r>
              <a:rPr lang="hr-HR" sz="2400" dirty="0">
                <a:latin typeface="Arial" panose="020B0604020202020204" pitchFamily="34" charset="0"/>
                <a:cs typeface="Arial" panose="020B0604020202020204" pitchFamily="34" charset="0"/>
              </a:rPr>
              <a:t>Svi prikupljeni podaci iz različitih izvora se obrađuju, međusobno usklađuju i po potrebi ujedinjuju u zajedničku bazu podataka – modele izloženosti.</a:t>
            </a:r>
          </a:p>
          <a:p>
            <a:pPr>
              <a:lnSpc>
                <a:spcPct val="100000"/>
              </a:lnSpc>
            </a:pPr>
            <a:r>
              <a:rPr lang="hr-HR" sz="2400" dirty="0">
                <a:effectLst/>
                <a:latin typeface="Arial" panose="020B0604020202020204" pitchFamily="34" charset="0"/>
                <a:ea typeface="Times New Roman" panose="02020603050405020304" pitchFamily="18" charset="0"/>
                <a:cs typeface="Arial" panose="020B0604020202020204" pitchFamily="34" charset="0"/>
              </a:rPr>
              <a:t>Kombinacijom atributa određuje se tipologija zgrada, pa se prema tome u konačnici svakoj zgradi pridružuje </a:t>
            </a:r>
            <a:r>
              <a:rPr lang="hr-HR" sz="2400" dirty="0" err="1">
                <a:effectLst/>
                <a:latin typeface="Arial" panose="020B0604020202020204" pitchFamily="34" charset="0"/>
                <a:ea typeface="Times New Roman" panose="02020603050405020304" pitchFamily="18" charset="0"/>
                <a:cs typeface="Arial" panose="020B0604020202020204" pitchFamily="34" charset="0"/>
              </a:rPr>
              <a:t>taksonomijska</a:t>
            </a:r>
            <a:r>
              <a:rPr lang="hr-HR" sz="2400" dirty="0">
                <a:effectLst/>
                <a:latin typeface="Arial" panose="020B0604020202020204" pitchFamily="34" charset="0"/>
                <a:ea typeface="Times New Roman" panose="02020603050405020304" pitchFamily="18" charset="0"/>
                <a:cs typeface="Arial" panose="020B0604020202020204" pitchFamily="34" charset="0"/>
              </a:rPr>
              <a:t> oznaka prema njenim atributima u skladu s GEM taksonomijom.</a:t>
            </a:r>
            <a:endParaRPr lang="hr-HR" sz="2400" dirty="0">
              <a:latin typeface="Arial" panose="020B0604020202020204" pitchFamily="34" charset="0"/>
              <a:cs typeface="Arial" panose="020B0604020202020204" pitchFamily="34" charset="0"/>
            </a:endParaRPr>
          </a:p>
          <a:p>
            <a:pPr lvl="1"/>
            <a:endParaRPr lang="hr-H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4234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2F3C74E-FD31-9D3C-718F-82E5A74DA6F0}"/>
              </a:ext>
            </a:extLst>
          </p:cNvPr>
          <p:cNvSpPr txBox="1"/>
          <p:nvPr/>
        </p:nvSpPr>
        <p:spPr>
          <a:xfrm>
            <a:off x="950490" y="5635974"/>
            <a:ext cx="5086328" cy="584775"/>
          </a:xfrm>
          <a:prstGeom prst="rect">
            <a:avLst/>
          </a:prstGeom>
          <a:noFill/>
        </p:spPr>
        <p:txBody>
          <a:bodyPr wrap="square" rtlCol="0">
            <a:spAutoFit/>
          </a:bodyPr>
          <a:lstStyle/>
          <a:p>
            <a:pPr algn="ctr"/>
            <a:r>
              <a:rPr lang="hr-HR" sz="1600" dirty="0">
                <a:latin typeface="Arial" panose="020B0604020202020204" pitchFamily="34" charset="0"/>
                <a:cs typeface="Arial" panose="020B0604020202020204" pitchFamily="34" charset="0"/>
              </a:rPr>
              <a:t>3D prikaz zgrada prema materijalu konstrukcije u gradskoj četvrti Trešnjevka - Sjever</a:t>
            </a:r>
            <a:endParaRPr lang="hr-HR"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9CEB4C9-5052-08C5-CF4B-C887EBAFA59C}"/>
              </a:ext>
            </a:extLst>
          </p:cNvPr>
          <p:cNvSpPr txBox="1"/>
          <p:nvPr/>
        </p:nvSpPr>
        <p:spPr>
          <a:xfrm>
            <a:off x="7016467" y="3235007"/>
            <a:ext cx="5246880" cy="830997"/>
          </a:xfrm>
          <a:prstGeom prst="rect">
            <a:avLst/>
          </a:prstGeom>
          <a:noFill/>
        </p:spPr>
        <p:txBody>
          <a:bodyPr wrap="square" rtlCol="0">
            <a:spAutoFit/>
          </a:bodyPr>
          <a:lstStyle/>
          <a:p>
            <a:pPr algn="ctr"/>
            <a:r>
              <a:rPr lang="hr-HR" sz="1600" dirty="0">
                <a:latin typeface="Arial" panose="020B0604020202020204" pitchFamily="34" charset="0"/>
                <a:cs typeface="Arial" panose="020B0604020202020204" pitchFamily="34" charset="0"/>
              </a:rPr>
              <a:t>3D prikaz poligona zgrada i statistički prikaz kružnim grafikonima omjera broja zgrada prema materijalu konstrukcije u gradskoj četvrti Trešnjevka – Sjever </a:t>
            </a:r>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584962"/>
            <a:ext cx="11040364" cy="4343400"/>
          </a:xfrm>
          <a:prstGeom prst="rect">
            <a:avLst/>
          </a:prstGeom>
        </p:spPr>
        <p:txBody>
          <a:bodyPr vert="horz" lIns="91440" tIns="45720" rIns="91440" bIns="45720" rtlCol="0" anchor="t">
            <a:normAutofit/>
          </a:bodyPr>
          <a:lstStyle>
            <a:defPPr>
              <a:defRPr lang="sr-Latn-RS"/>
            </a:defPPr>
            <a:lvl1pPr marL="228600" indent="-228600">
              <a:lnSpc>
                <a:spcPct val="114000"/>
              </a:lnSpc>
              <a:spcBef>
                <a:spcPts val="1000"/>
              </a:spcBef>
              <a:buFont typeface="Arial" panose="020B0604020202020204" pitchFamily="34" charset="0"/>
              <a:buChar char="•"/>
              <a:defRPr sz="2800" b="1">
                <a:solidFill>
                  <a:srgbClr val="0070C0"/>
                </a:solidFill>
                <a:latin typeface="Arial" panose="020B0604020202020204" pitchFamily="34" charset="0"/>
                <a:cs typeface="Arial" panose="020B0604020202020204" pitchFamily="34" charset="0"/>
              </a:defRPr>
            </a:lvl1pPr>
            <a:lvl2pPr marL="685800" lvl="1"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lvl="2"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hr-HR" dirty="0"/>
              <a:t>Model izloženosti zgrada – prikaz prema atributu „Materijal konstrukcije” –   Trešnjevka – Sjever </a:t>
            </a:r>
          </a:p>
          <a:p>
            <a:endParaRPr lang="hr-HR" dirty="0"/>
          </a:p>
        </p:txBody>
      </p:sp>
      <p:pic>
        <p:nvPicPr>
          <p:cNvPr id="10" name="Picture 9" descr="A map of a city&#10;&#10;Description automatically generated">
            <a:extLst>
              <a:ext uri="{FF2B5EF4-FFF2-40B4-BE49-F238E27FC236}">
                <a16:creationId xmlns:a16="http://schemas.microsoft.com/office/drawing/2014/main" id="{5F0BD32A-457C-F87A-672F-CAA1FFBB25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758" b="10989"/>
          <a:stretch/>
        </p:blipFill>
        <p:spPr>
          <a:xfrm>
            <a:off x="270252" y="2745011"/>
            <a:ext cx="6381467" cy="2827691"/>
          </a:xfrm>
          <a:prstGeom prst="rect">
            <a:avLst/>
          </a:prstGeom>
          <a:ln>
            <a:solidFill>
              <a:schemeClr val="tx1"/>
            </a:solidFill>
          </a:ln>
        </p:spPr>
      </p:pic>
      <p:pic>
        <p:nvPicPr>
          <p:cNvPr id="5" name="Picture 4" descr="A map with circles and a city map&#10;&#10;Description automatically generated">
            <a:extLst>
              <a:ext uri="{FF2B5EF4-FFF2-40B4-BE49-F238E27FC236}">
                <a16:creationId xmlns:a16="http://schemas.microsoft.com/office/drawing/2014/main" id="{08172A7C-C23C-074A-6FAC-698CCA3D50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253" b="13337"/>
          <a:stretch/>
        </p:blipFill>
        <p:spPr>
          <a:xfrm>
            <a:off x="6501885" y="4192547"/>
            <a:ext cx="5538227" cy="2485466"/>
          </a:xfrm>
          <a:prstGeom prst="rect">
            <a:avLst/>
          </a:prstGeom>
          <a:ln>
            <a:solidFill>
              <a:schemeClr val="tx1"/>
            </a:solidFill>
          </a:ln>
        </p:spPr>
      </p:pic>
      <p:sp>
        <p:nvSpPr>
          <p:cNvPr id="2" name="Title 1">
            <a:extLst>
              <a:ext uri="{FF2B5EF4-FFF2-40B4-BE49-F238E27FC236}">
                <a16:creationId xmlns:a16="http://schemas.microsoft.com/office/drawing/2014/main" id="{E9FDD285-9529-3D65-63E9-FFBC690E4B31}"/>
              </a:ext>
            </a:extLst>
          </p:cNvPr>
          <p:cNvSpPr txBox="1">
            <a:spLocks/>
          </p:cNvSpPr>
          <p:nvPr/>
        </p:nvSpPr>
        <p:spPr>
          <a:xfrm>
            <a:off x="516636" y="430197"/>
            <a:ext cx="11423318"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pl-PL" dirty="0"/>
              <a:t>6. Analiza podataka za modele izloženosti kao ulaznih podataka za proračun potresnog rizika</a:t>
            </a:r>
          </a:p>
          <a:p>
            <a:endParaRPr lang="en-GB" dirty="0"/>
          </a:p>
        </p:txBody>
      </p:sp>
    </p:spTree>
    <p:custDataLst>
      <p:tags r:id="rId1"/>
    </p:custDataLst>
    <p:extLst>
      <p:ext uri="{BB962C8B-B14F-4D97-AF65-F5344CB8AC3E}">
        <p14:creationId xmlns:p14="http://schemas.microsoft.com/office/powerpoint/2010/main" val="52375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B372A-105E-480B-9F30-4461C05B242D}"/>
              </a:ext>
            </a:extLst>
          </p:cNvPr>
          <p:cNvPicPr>
            <a:picLocks noChangeAspect="1"/>
          </p:cNvPicPr>
          <p:nvPr/>
        </p:nvPicPr>
        <p:blipFill>
          <a:blip r:embed="rId2"/>
          <a:stretch>
            <a:fillRect/>
          </a:stretch>
        </p:blipFill>
        <p:spPr>
          <a:xfrm>
            <a:off x="1793986" y="2306537"/>
            <a:ext cx="7390668" cy="4180482"/>
          </a:xfrm>
          <a:prstGeom prst="rect">
            <a:avLst/>
          </a:prstGeom>
        </p:spPr>
      </p:pic>
      <p:pic>
        <p:nvPicPr>
          <p:cNvPr id="12" name="Picture 11">
            <a:extLst>
              <a:ext uri="{FF2B5EF4-FFF2-40B4-BE49-F238E27FC236}">
                <a16:creationId xmlns:a16="http://schemas.microsoft.com/office/drawing/2014/main" id="{59878737-B4AD-2AD0-DA41-59E688CD9865}"/>
              </a:ext>
            </a:extLst>
          </p:cNvPr>
          <p:cNvPicPr>
            <a:picLocks noChangeAspect="1"/>
          </p:cNvPicPr>
          <p:nvPr/>
        </p:nvPicPr>
        <p:blipFill rotWithShape="1">
          <a:blip r:embed="rId3"/>
          <a:srcRect t="1028"/>
          <a:stretch/>
        </p:blipFill>
        <p:spPr>
          <a:xfrm>
            <a:off x="9341040" y="4808483"/>
            <a:ext cx="834008" cy="1678535"/>
          </a:xfrm>
          <a:prstGeom prst="rect">
            <a:avLst/>
          </a:prstGeom>
        </p:spPr>
      </p:pic>
      <p:pic>
        <p:nvPicPr>
          <p:cNvPr id="13" name="Picture 12">
            <a:extLst>
              <a:ext uri="{FF2B5EF4-FFF2-40B4-BE49-F238E27FC236}">
                <a16:creationId xmlns:a16="http://schemas.microsoft.com/office/drawing/2014/main" id="{CF202468-C64D-438C-80B4-2EB663491C05}"/>
              </a:ext>
            </a:extLst>
          </p:cNvPr>
          <p:cNvPicPr>
            <a:picLocks noChangeAspect="1"/>
          </p:cNvPicPr>
          <p:nvPr/>
        </p:nvPicPr>
        <p:blipFill>
          <a:blip r:embed="rId4"/>
          <a:stretch>
            <a:fillRect/>
          </a:stretch>
        </p:blipFill>
        <p:spPr>
          <a:xfrm>
            <a:off x="9184654" y="4808484"/>
            <a:ext cx="156386" cy="1678535"/>
          </a:xfrm>
          <a:prstGeom prst="rect">
            <a:avLst/>
          </a:prstGeom>
        </p:spPr>
      </p:pic>
      <p:sp>
        <p:nvSpPr>
          <p:cNvPr id="4" name="Title 1">
            <a:extLst>
              <a:ext uri="{FF2B5EF4-FFF2-40B4-BE49-F238E27FC236}">
                <a16:creationId xmlns:a16="http://schemas.microsoft.com/office/drawing/2014/main" id="{839D1DDC-B631-F181-C3AC-485716F1F6C1}"/>
              </a:ext>
            </a:extLst>
          </p:cNvPr>
          <p:cNvSpPr txBox="1">
            <a:spLocks/>
          </p:cNvSpPr>
          <p:nvPr/>
        </p:nvSpPr>
        <p:spPr>
          <a:xfrm>
            <a:off x="516636" y="430197"/>
            <a:ext cx="11423318"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pl-PL" dirty="0"/>
              <a:t>6. Analiza podataka za modele izloženosti kao ulaznih podataka za proračun potresnog rizika</a:t>
            </a:r>
          </a:p>
          <a:p>
            <a:endParaRPr lang="en-GB" dirty="0"/>
          </a:p>
        </p:txBody>
      </p:sp>
      <p:sp>
        <p:nvSpPr>
          <p:cNvPr id="6" name="Content Placeholder 8">
            <a:extLst>
              <a:ext uri="{FF2B5EF4-FFF2-40B4-BE49-F238E27FC236}">
                <a16:creationId xmlns:a16="http://schemas.microsoft.com/office/drawing/2014/main" id="{45FCB79A-E7A9-EC36-097E-E9F096567923}"/>
              </a:ext>
            </a:extLst>
          </p:cNvPr>
          <p:cNvSpPr txBox="1">
            <a:spLocks/>
          </p:cNvSpPr>
          <p:nvPr/>
        </p:nvSpPr>
        <p:spPr>
          <a:xfrm>
            <a:off x="635000" y="1584962"/>
            <a:ext cx="11040364" cy="4343400"/>
          </a:xfrm>
          <a:prstGeom prst="rect">
            <a:avLst/>
          </a:prstGeom>
        </p:spPr>
        <p:txBody>
          <a:bodyPr vert="horz" lIns="91440" tIns="45720" rIns="91440" bIns="45720" rtlCol="0" anchor="t">
            <a:normAutofit/>
          </a:bodyPr>
          <a:lstStyle>
            <a:defPPr>
              <a:defRPr lang="sr-Latn-RS"/>
            </a:defPPr>
            <a:lvl1pPr marL="228600" indent="-228600">
              <a:lnSpc>
                <a:spcPct val="114000"/>
              </a:lnSpc>
              <a:spcBef>
                <a:spcPts val="1000"/>
              </a:spcBef>
              <a:buFont typeface="Arial" panose="020B0604020202020204" pitchFamily="34" charset="0"/>
              <a:buChar char="•"/>
              <a:defRPr sz="2800" b="1">
                <a:solidFill>
                  <a:srgbClr val="0070C0"/>
                </a:solidFill>
                <a:latin typeface="Arial" panose="020B0604020202020204" pitchFamily="34" charset="0"/>
                <a:cs typeface="Arial" panose="020B0604020202020204" pitchFamily="34" charset="0"/>
              </a:defRPr>
            </a:lvl1pPr>
            <a:lvl2pPr marL="685800" lvl="1"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lvl="2"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hr-HR" dirty="0"/>
              <a:t>– prikaz prema atributu „Materijal konstrukcije” –  Zagreb</a:t>
            </a:r>
          </a:p>
          <a:p>
            <a:endParaRPr lang="hr-HR" dirty="0"/>
          </a:p>
        </p:txBody>
      </p:sp>
    </p:spTree>
    <p:extLst>
      <p:ext uri="{BB962C8B-B14F-4D97-AF65-F5344CB8AC3E}">
        <p14:creationId xmlns:p14="http://schemas.microsoft.com/office/powerpoint/2010/main" val="3114082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2F3C74E-FD31-9D3C-718F-82E5A74DA6F0}"/>
              </a:ext>
            </a:extLst>
          </p:cNvPr>
          <p:cNvSpPr txBox="1"/>
          <p:nvPr/>
        </p:nvSpPr>
        <p:spPr>
          <a:xfrm>
            <a:off x="950490" y="5635974"/>
            <a:ext cx="5086328" cy="584775"/>
          </a:xfrm>
          <a:prstGeom prst="rect">
            <a:avLst/>
          </a:prstGeom>
          <a:noFill/>
        </p:spPr>
        <p:txBody>
          <a:bodyPr wrap="square" rtlCol="0">
            <a:spAutoFit/>
          </a:bodyPr>
          <a:lstStyle/>
          <a:p>
            <a:pPr algn="ctr"/>
            <a:r>
              <a:rPr lang="hr-HR" sz="1600" dirty="0">
                <a:latin typeface="Arial" panose="020B0604020202020204" pitchFamily="34" charset="0"/>
                <a:cs typeface="Arial" panose="020B0604020202020204" pitchFamily="34" charset="0"/>
              </a:rPr>
              <a:t>3D prikaz zgrada prema periodu godine izgradnje konstrukcije u gradskoj četvrti Trešnjevka - Sjever</a:t>
            </a:r>
            <a:endParaRPr lang="hr-HR"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9CEB4C9-5052-08C5-CF4B-C887EBAFA59C}"/>
              </a:ext>
            </a:extLst>
          </p:cNvPr>
          <p:cNvSpPr txBox="1"/>
          <p:nvPr/>
        </p:nvSpPr>
        <p:spPr>
          <a:xfrm>
            <a:off x="7016467" y="3235007"/>
            <a:ext cx="5122981" cy="830997"/>
          </a:xfrm>
          <a:prstGeom prst="rect">
            <a:avLst/>
          </a:prstGeom>
          <a:noFill/>
        </p:spPr>
        <p:txBody>
          <a:bodyPr wrap="square" rtlCol="0">
            <a:spAutoFit/>
          </a:bodyPr>
          <a:lstStyle/>
          <a:p>
            <a:pPr algn="ctr"/>
            <a:r>
              <a:rPr lang="hr-HR" sz="1600" dirty="0">
                <a:latin typeface="Arial" panose="020B0604020202020204" pitchFamily="34" charset="0"/>
                <a:cs typeface="Arial" panose="020B0604020202020204" pitchFamily="34" charset="0"/>
              </a:rPr>
              <a:t>3D prikaz poligona zgrada i statistički prikaz kružnim grafikonima omjera broja zgrada prema godini izgradnje u gradskoj četvrti Trešnjevka – Sjever </a:t>
            </a:r>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584962"/>
            <a:ext cx="11040364" cy="4343400"/>
          </a:xfrm>
          <a:prstGeom prst="rect">
            <a:avLst/>
          </a:prstGeom>
        </p:spPr>
        <p:txBody>
          <a:bodyPr vert="horz" lIns="91440" tIns="45720" rIns="91440" bIns="45720" rtlCol="0" anchor="t">
            <a:normAutofit/>
          </a:bodyPr>
          <a:lstStyle>
            <a:defPPr>
              <a:defRPr lang="sr-Latn-RS"/>
            </a:defPPr>
            <a:lvl1pPr marL="228600" indent="-228600">
              <a:lnSpc>
                <a:spcPct val="114000"/>
              </a:lnSpc>
              <a:spcBef>
                <a:spcPts val="1000"/>
              </a:spcBef>
              <a:buFont typeface="Arial" panose="020B0604020202020204" pitchFamily="34" charset="0"/>
              <a:buChar char="•"/>
              <a:defRPr sz="2800" b="1">
                <a:solidFill>
                  <a:srgbClr val="0070C0"/>
                </a:solidFill>
                <a:latin typeface="Arial" panose="020B0604020202020204" pitchFamily="34" charset="0"/>
                <a:cs typeface="Arial" panose="020B0604020202020204" pitchFamily="34" charset="0"/>
              </a:defRPr>
            </a:lvl1pPr>
            <a:lvl2pPr marL="685800" lvl="1"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lvl="2"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hr-HR" dirty="0"/>
              <a:t>Model izloženosti zgrada – prikaz prema atributu „Period godine izgradnje” –   Trešnjevka – Sjever </a:t>
            </a:r>
          </a:p>
          <a:p>
            <a:endParaRPr lang="hr-HR" dirty="0"/>
          </a:p>
        </p:txBody>
      </p:sp>
      <p:pic>
        <p:nvPicPr>
          <p:cNvPr id="10" name="Picture 9">
            <a:extLst>
              <a:ext uri="{FF2B5EF4-FFF2-40B4-BE49-F238E27FC236}">
                <a16:creationId xmlns:a16="http://schemas.microsoft.com/office/drawing/2014/main" id="{5F0BD32A-457C-F87A-672F-CAA1FFBB25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2" t="27290" r="512" b="16458"/>
          <a:stretch/>
        </p:blipFill>
        <p:spPr>
          <a:xfrm>
            <a:off x="270252" y="2745011"/>
            <a:ext cx="6381467" cy="2827691"/>
          </a:xfrm>
          <a:prstGeom prst="rect">
            <a:avLst/>
          </a:prstGeom>
          <a:ln>
            <a:solidFill>
              <a:schemeClr val="tx1"/>
            </a:solidFill>
          </a:ln>
        </p:spPr>
      </p:pic>
      <p:pic>
        <p:nvPicPr>
          <p:cNvPr id="5" name="Picture 4">
            <a:extLst>
              <a:ext uri="{FF2B5EF4-FFF2-40B4-BE49-F238E27FC236}">
                <a16:creationId xmlns:a16="http://schemas.microsoft.com/office/drawing/2014/main" id="{08172A7C-C23C-074A-6FAC-698CCA3D5059}"/>
              </a:ext>
            </a:extLst>
          </p:cNvPr>
          <p:cNvPicPr>
            <a:picLocks noChangeAspect="1"/>
          </p:cNvPicPr>
          <p:nvPr/>
        </p:nvPicPr>
        <p:blipFill>
          <a:blip r:embed="rId5" cstate="print">
            <a:extLst>
              <a:ext uri="{28A0092B-C50C-407E-A947-70E740481C1C}">
                <a14:useLocalDpi xmlns:a14="http://schemas.microsoft.com/office/drawing/2010/main" val="0"/>
              </a:ext>
            </a:extLst>
          </a:blip>
          <a:srcRect t="18295" b="18295"/>
          <a:stretch/>
        </p:blipFill>
        <p:spPr>
          <a:xfrm>
            <a:off x="6501885" y="4192547"/>
            <a:ext cx="5538227" cy="2485466"/>
          </a:xfrm>
          <a:prstGeom prst="rect">
            <a:avLst/>
          </a:prstGeom>
          <a:ln>
            <a:solidFill>
              <a:schemeClr val="tx1"/>
            </a:solidFill>
          </a:ln>
        </p:spPr>
      </p:pic>
      <p:sp>
        <p:nvSpPr>
          <p:cNvPr id="2" name="Title 1">
            <a:extLst>
              <a:ext uri="{FF2B5EF4-FFF2-40B4-BE49-F238E27FC236}">
                <a16:creationId xmlns:a16="http://schemas.microsoft.com/office/drawing/2014/main" id="{E9FDD285-9529-3D65-63E9-FFBC690E4B31}"/>
              </a:ext>
            </a:extLst>
          </p:cNvPr>
          <p:cNvSpPr txBox="1">
            <a:spLocks/>
          </p:cNvSpPr>
          <p:nvPr/>
        </p:nvSpPr>
        <p:spPr>
          <a:xfrm>
            <a:off x="516636" y="430197"/>
            <a:ext cx="11423318"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pl-PL" dirty="0"/>
              <a:t>6. Analiza podataka za modele izloženosti kao ulaznih podataka za proračun potresnog rizika</a:t>
            </a:r>
          </a:p>
          <a:p>
            <a:endParaRPr lang="en-GB" dirty="0"/>
          </a:p>
        </p:txBody>
      </p:sp>
    </p:spTree>
    <p:custDataLst>
      <p:tags r:id="rId1"/>
    </p:custDataLst>
    <p:extLst>
      <p:ext uri="{BB962C8B-B14F-4D97-AF65-F5344CB8AC3E}">
        <p14:creationId xmlns:p14="http://schemas.microsoft.com/office/powerpoint/2010/main" val="11772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018992E-25A9-935E-A99D-22F335006F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86899" y="2306537"/>
            <a:ext cx="7390668" cy="4178383"/>
          </a:xfrm>
          <a:prstGeom prst="rect">
            <a:avLst/>
          </a:prstGeom>
        </p:spPr>
      </p:pic>
      <p:pic>
        <p:nvPicPr>
          <p:cNvPr id="15" name="Picture 14">
            <a:extLst>
              <a:ext uri="{FF2B5EF4-FFF2-40B4-BE49-F238E27FC236}">
                <a16:creationId xmlns:a16="http://schemas.microsoft.com/office/drawing/2014/main" id="{0C8C6109-5BEF-DC2B-06ED-9B8153223BBC}"/>
              </a:ext>
            </a:extLst>
          </p:cNvPr>
          <p:cNvPicPr>
            <a:picLocks noChangeAspect="1"/>
          </p:cNvPicPr>
          <p:nvPr/>
        </p:nvPicPr>
        <p:blipFill>
          <a:blip r:embed="rId3"/>
          <a:stretch>
            <a:fillRect/>
          </a:stretch>
        </p:blipFill>
        <p:spPr>
          <a:xfrm>
            <a:off x="9177567" y="5313524"/>
            <a:ext cx="864145" cy="1171396"/>
          </a:xfrm>
          <a:prstGeom prst="rect">
            <a:avLst/>
          </a:prstGeom>
        </p:spPr>
      </p:pic>
      <p:sp>
        <p:nvSpPr>
          <p:cNvPr id="4" name="Title 1">
            <a:extLst>
              <a:ext uri="{FF2B5EF4-FFF2-40B4-BE49-F238E27FC236}">
                <a16:creationId xmlns:a16="http://schemas.microsoft.com/office/drawing/2014/main" id="{2BC6228E-314E-F3C8-FCA6-FD6B05F90710}"/>
              </a:ext>
            </a:extLst>
          </p:cNvPr>
          <p:cNvSpPr txBox="1">
            <a:spLocks/>
          </p:cNvSpPr>
          <p:nvPr/>
        </p:nvSpPr>
        <p:spPr>
          <a:xfrm>
            <a:off x="516636" y="430197"/>
            <a:ext cx="11423318"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pl-PL" dirty="0"/>
              <a:t>6. Analiza podataka za modele izloženosti kao ulaznih podataka za proračun potresnog rizika</a:t>
            </a:r>
          </a:p>
          <a:p>
            <a:endParaRPr lang="en-GB" dirty="0"/>
          </a:p>
        </p:txBody>
      </p:sp>
      <p:sp>
        <p:nvSpPr>
          <p:cNvPr id="6" name="Content Placeholder 8">
            <a:extLst>
              <a:ext uri="{FF2B5EF4-FFF2-40B4-BE49-F238E27FC236}">
                <a16:creationId xmlns:a16="http://schemas.microsoft.com/office/drawing/2014/main" id="{4BDDE7CC-4C88-D5A3-74D7-34A3F5C1ED6B}"/>
              </a:ext>
            </a:extLst>
          </p:cNvPr>
          <p:cNvSpPr txBox="1">
            <a:spLocks/>
          </p:cNvSpPr>
          <p:nvPr/>
        </p:nvSpPr>
        <p:spPr>
          <a:xfrm>
            <a:off x="635000" y="1584962"/>
            <a:ext cx="11040364" cy="4343400"/>
          </a:xfrm>
          <a:prstGeom prst="rect">
            <a:avLst/>
          </a:prstGeom>
        </p:spPr>
        <p:txBody>
          <a:bodyPr vert="horz" lIns="91440" tIns="45720" rIns="91440" bIns="45720" rtlCol="0" anchor="t">
            <a:normAutofit/>
          </a:bodyPr>
          <a:lstStyle>
            <a:defPPr>
              <a:defRPr lang="sr-Latn-RS"/>
            </a:defPPr>
            <a:lvl1pPr marL="228600" indent="-228600">
              <a:lnSpc>
                <a:spcPct val="114000"/>
              </a:lnSpc>
              <a:spcBef>
                <a:spcPts val="1000"/>
              </a:spcBef>
              <a:buFont typeface="Arial" panose="020B0604020202020204" pitchFamily="34" charset="0"/>
              <a:buChar char="•"/>
              <a:defRPr sz="2800" b="1">
                <a:solidFill>
                  <a:srgbClr val="0070C0"/>
                </a:solidFill>
                <a:latin typeface="Arial" panose="020B0604020202020204" pitchFamily="34" charset="0"/>
                <a:cs typeface="Arial" panose="020B0604020202020204" pitchFamily="34" charset="0"/>
              </a:defRPr>
            </a:lvl1pPr>
            <a:lvl2pPr marL="685800" lvl="1"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lvl="2"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hr-HR" dirty="0"/>
              <a:t>– prikaz prema atributu „Periodu godine izgradnje” –  Zagreb</a:t>
            </a:r>
          </a:p>
          <a:p>
            <a:endParaRPr lang="hr-HR" dirty="0"/>
          </a:p>
        </p:txBody>
      </p:sp>
    </p:spTree>
    <p:extLst>
      <p:ext uri="{BB962C8B-B14F-4D97-AF65-F5344CB8AC3E}">
        <p14:creationId xmlns:p14="http://schemas.microsoft.com/office/powerpoint/2010/main" val="95730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584962"/>
            <a:ext cx="11040364" cy="43434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hr-HR" sz="2800" b="1" dirty="0">
                <a:solidFill>
                  <a:srgbClr val="7030A0"/>
                </a:solidFill>
                <a:latin typeface="Arial" panose="020B0604020202020204" pitchFamily="34" charset="0"/>
                <a:cs typeface="Arial" panose="020B0604020202020204" pitchFamily="34" charset="0"/>
              </a:rPr>
              <a:t>Model izloženosti stanovništva</a:t>
            </a:r>
          </a:p>
          <a:p>
            <a:pPr>
              <a:lnSpc>
                <a:spcPct val="114000"/>
              </a:lnSpc>
            </a:pPr>
            <a:r>
              <a:rPr lang="hr-HR" dirty="0">
                <a:latin typeface="Arial" panose="020B0604020202020204" pitchFamily="34" charset="0"/>
                <a:cs typeface="Arial" panose="020B0604020202020204" pitchFamily="34" charset="0"/>
              </a:rPr>
              <a:t>Podaci o broju stanovnika iz 2011. godine dobiveni su od Državnog zavoda za statistiku, međutim, podaci nisu bili dovoljno detaljni za uspostavu modela izloženosti stanovništva.</a:t>
            </a:r>
          </a:p>
          <a:p>
            <a:pPr lvl="1">
              <a:lnSpc>
                <a:spcPct val="114000"/>
              </a:lnSpc>
            </a:pPr>
            <a:r>
              <a:rPr lang="hr-HR" sz="2000" dirty="0">
                <a:latin typeface="Arial" panose="020B0604020202020204" pitchFamily="34" charset="0"/>
                <a:cs typeface="Arial" panose="020B0604020202020204" pitchFamily="34" charset="0"/>
              </a:rPr>
              <a:t>Podaci agregirani na popisne krugove</a:t>
            </a:r>
            <a:br>
              <a:rPr lang="hr-HR" sz="2000" dirty="0">
                <a:latin typeface="Arial" panose="020B0604020202020204" pitchFamily="34" charset="0"/>
                <a:cs typeface="Arial" panose="020B0604020202020204" pitchFamily="34" charset="0"/>
              </a:rPr>
            </a:br>
            <a:r>
              <a:rPr lang="hr-HR" sz="2000" dirty="0">
                <a:latin typeface="Arial" panose="020B0604020202020204" pitchFamily="34" charset="0"/>
                <a:cs typeface="Arial" panose="020B0604020202020204" pitchFamily="34" charset="0"/>
              </a:rPr>
              <a:t>koji ponekad pokrivaju i 50 zgrada.</a:t>
            </a:r>
          </a:p>
          <a:p>
            <a:pPr lvl="1">
              <a:lnSpc>
                <a:spcPct val="114000"/>
              </a:lnSpc>
            </a:pPr>
            <a:r>
              <a:rPr lang="hr-HR" sz="2000" dirty="0">
                <a:latin typeface="Arial" panose="020B0604020202020204" pitchFamily="34" charset="0"/>
                <a:cs typeface="Arial" panose="020B0604020202020204" pitchFamily="34" charset="0"/>
              </a:rPr>
              <a:t>Potrebni su podaci korisnika svake zgrade.</a:t>
            </a:r>
          </a:p>
          <a:p>
            <a:pPr marL="457200" lvl="1" indent="0">
              <a:lnSpc>
                <a:spcPct val="114000"/>
              </a:lnSpc>
              <a:buNone/>
            </a:pPr>
            <a:endParaRPr lang="hr-HR" sz="2000" dirty="0">
              <a:latin typeface="Arial" panose="020B0604020202020204" pitchFamily="34" charset="0"/>
              <a:cs typeface="Arial" panose="020B0604020202020204" pitchFamily="34" charset="0"/>
            </a:endParaRPr>
          </a:p>
          <a:p>
            <a:pPr marL="457200" lvl="1" indent="0">
              <a:lnSpc>
                <a:spcPct val="114000"/>
              </a:lnSpc>
              <a:buNone/>
            </a:pPr>
            <a:r>
              <a:rPr lang="hr-HR" sz="2000" dirty="0">
                <a:latin typeface="Arial" panose="020B0604020202020204" pitchFamily="34" charset="0"/>
                <a:cs typeface="Arial" panose="020B0604020202020204" pitchFamily="34" charset="0"/>
              </a:rPr>
              <a:t>Segregacije (razmazivanje) broja stanovnika na </a:t>
            </a:r>
            <a:br>
              <a:rPr lang="hr-HR" sz="2000" dirty="0">
                <a:latin typeface="Arial" panose="020B0604020202020204" pitchFamily="34" charset="0"/>
                <a:cs typeface="Arial" panose="020B0604020202020204" pitchFamily="34" charset="0"/>
              </a:rPr>
            </a:br>
            <a:r>
              <a:rPr lang="hr-HR" sz="2000" dirty="0">
                <a:latin typeface="Arial" panose="020B0604020202020204" pitchFamily="34" charset="0"/>
                <a:cs typeface="Arial" panose="020B0604020202020204" pitchFamily="34" charset="0"/>
              </a:rPr>
              <a:t>pojedinačne zgrade.</a:t>
            </a:r>
          </a:p>
          <a:p>
            <a:pPr>
              <a:lnSpc>
                <a:spcPct val="114000"/>
              </a:lnSpc>
            </a:pPr>
            <a:endParaRPr lang="hr-HR" sz="2800" b="1" dirty="0">
              <a:solidFill>
                <a:srgbClr val="7030A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D34B61A-AA65-215C-ACAB-B21F4A8976C0}"/>
              </a:ext>
            </a:extLst>
          </p:cNvPr>
          <p:cNvPicPr>
            <a:picLocks noChangeAspect="1"/>
          </p:cNvPicPr>
          <p:nvPr/>
        </p:nvPicPr>
        <p:blipFill rotWithShape="1">
          <a:blip r:embed="rId3">
            <a:extLst>
              <a:ext uri="{28A0092B-C50C-407E-A947-70E740481C1C}">
                <a14:useLocalDpi xmlns:a14="http://schemas.microsoft.com/office/drawing/2010/main" val="0"/>
              </a:ext>
            </a:extLst>
          </a:blip>
          <a:srcRect t="943" b="823"/>
          <a:stretch/>
        </p:blipFill>
        <p:spPr>
          <a:xfrm>
            <a:off x="8012385" y="3066623"/>
            <a:ext cx="3544615" cy="3238564"/>
          </a:xfrm>
          <a:prstGeom prst="rect">
            <a:avLst/>
          </a:prstGeom>
        </p:spPr>
      </p:pic>
      <p:sp>
        <p:nvSpPr>
          <p:cNvPr id="7" name="TextBox 6">
            <a:extLst>
              <a:ext uri="{FF2B5EF4-FFF2-40B4-BE49-F238E27FC236}">
                <a16:creationId xmlns:a16="http://schemas.microsoft.com/office/drawing/2014/main" id="{07D9A42C-52FD-121E-E06E-4A84504E5720}"/>
              </a:ext>
            </a:extLst>
          </p:cNvPr>
          <p:cNvSpPr txBox="1"/>
          <p:nvPr/>
        </p:nvSpPr>
        <p:spPr>
          <a:xfrm>
            <a:off x="7927665" y="6305187"/>
            <a:ext cx="3909205" cy="400110"/>
          </a:xfrm>
          <a:prstGeom prst="rect">
            <a:avLst/>
          </a:prstGeom>
          <a:noFill/>
        </p:spPr>
        <p:txBody>
          <a:bodyPr wrap="square">
            <a:spAutoFit/>
          </a:bodyPr>
          <a:lstStyle/>
          <a:p>
            <a:pPr algn="just"/>
            <a:r>
              <a:rPr lang="en-GB" sz="1000" dirty="0">
                <a:effectLst/>
                <a:latin typeface="Arial" panose="020B0604020202020204" pitchFamily="34" charset="0"/>
                <a:ea typeface="Times New Roman" panose="02020603050405020304" pitchFamily="18" charset="0"/>
                <a:cs typeface="Arial" panose="020B0604020202020204" pitchFamily="34" charset="0"/>
              </a:rPr>
              <a:t>3D </a:t>
            </a:r>
            <a:r>
              <a:rPr lang="en-GB" sz="1000" dirty="0" err="1">
                <a:effectLst/>
                <a:latin typeface="Arial" panose="020B0604020202020204" pitchFamily="34" charset="0"/>
                <a:ea typeface="Times New Roman" panose="02020603050405020304" pitchFamily="18" charset="0"/>
                <a:cs typeface="Arial" panose="020B0604020202020204" pitchFamily="34" charset="0"/>
              </a:rPr>
              <a:t>prikaz</a:t>
            </a:r>
            <a:r>
              <a:rPr lang="en-GB" sz="1000" dirty="0">
                <a:effectLst/>
                <a:latin typeface="Arial" panose="020B0604020202020204" pitchFamily="34" charset="0"/>
                <a:ea typeface="Times New Roman" panose="02020603050405020304" pitchFamily="18" charset="0"/>
                <a:cs typeface="Arial" panose="020B0604020202020204" pitchFamily="34" charset="0"/>
              </a:rPr>
              <a:t> </a:t>
            </a:r>
            <a:r>
              <a:rPr lang="en-GB" sz="1000" dirty="0" err="1">
                <a:effectLst/>
                <a:latin typeface="Arial" panose="020B0604020202020204" pitchFamily="34" charset="0"/>
                <a:ea typeface="Times New Roman" panose="02020603050405020304" pitchFamily="18" charset="0"/>
                <a:cs typeface="Arial" panose="020B0604020202020204" pitchFamily="34" charset="0"/>
              </a:rPr>
              <a:t>prostorne</a:t>
            </a:r>
            <a:r>
              <a:rPr lang="en-GB" sz="1000" dirty="0">
                <a:effectLst/>
                <a:latin typeface="Arial" panose="020B0604020202020204" pitchFamily="34" charset="0"/>
                <a:ea typeface="Times New Roman" panose="02020603050405020304" pitchFamily="18" charset="0"/>
                <a:cs typeface="Arial" panose="020B0604020202020204" pitchFamily="34" charset="0"/>
              </a:rPr>
              <a:t> </a:t>
            </a:r>
            <a:r>
              <a:rPr lang="en-GB" sz="1000" dirty="0" err="1">
                <a:effectLst/>
                <a:latin typeface="Arial" panose="020B0604020202020204" pitchFamily="34" charset="0"/>
                <a:ea typeface="Times New Roman" panose="02020603050405020304" pitchFamily="18" charset="0"/>
                <a:cs typeface="Arial" panose="020B0604020202020204" pitchFamily="34" charset="0"/>
              </a:rPr>
              <a:t>raspodjela</a:t>
            </a:r>
            <a:r>
              <a:rPr lang="en-GB" sz="1000" dirty="0">
                <a:effectLst/>
                <a:latin typeface="Arial" panose="020B0604020202020204" pitchFamily="34" charset="0"/>
                <a:ea typeface="Times New Roman" panose="02020603050405020304" pitchFamily="18" charset="0"/>
                <a:cs typeface="Arial" panose="020B0604020202020204" pitchFamily="34" charset="0"/>
              </a:rPr>
              <a:t> </a:t>
            </a:r>
            <a:r>
              <a:rPr lang="en-GB" sz="1000" dirty="0" err="1">
                <a:effectLst/>
                <a:latin typeface="Arial" panose="020B0604020202020204" pitchFamily="34" charset="0"/>
                <a:ea typeface="Times New Roman" panose="02020603050405020304" pitchFamily="18" charset="0"/>
                <a:cs typeface="Arial" panose="020B0604020202020204" pitchFamily="34" charset="0"/>
              </a:rPr>
              <a:t>broja</a:t>
            </a:r>
            <a:r>
              <a:rPr lang="en-GB" sz="1000" dirty="0">
                <a:effectLst/>
                <a:latin typeface="Arial" panose="020B0604020202020204" pitchFamily="34" charset="0"/>
                <a:ea typeface="Times New Roman" panose="02020603050405020304" pitchFamily="18" charset="0"/>
                <a:cs typeface="Arial" panose="020B0604020202020204" pitchFamily="34" charset="0"/>
              </a:rPr>
              <a:t> </a:t>
            </a:r>
            <a:r>
              <a:rPr lang="en-GB" sz="1000" dirty="0" err="1">
                <a:effectLst/>
                <a:latin typeface="Arial" panose="020B0604020202020204" pitchFamily="34" charset="0"/>
                <a:ea typeface="Times New Roman" panose="02020603050405020304" pitchFamily="18" charset="0"/>
                <a:cs typeface="Arial" panose="020B0604020202020204" pitchFamily="34" charset="0"/>
              </a:rPr>
              <a:t>stanovnika</a:t>
            </a:r>
            <a:r>
              <a:rPr lang="en-GB" sz="1000" dirty="0">
                <a:effectLst/>
                <a:latin typeface="Arial" panose="020B0604020202020204" pitchFamily="34" charset="0"/>
                <a:ea typeface="Times New Roman" panose="02020603050405020304" pitchFamily="18" charset="0"/>
                <a:cs typeface="Arial" panose="020B0604020202020204" pitchFamily="34" charset="0"/>
              </a:rPr>
              <a:t> </a:t>
            </a:r>
            <a:r>
              <a:rPr lang="en-GB" sz="1000" dirty="0" err="1">
                <a:effectLst/>
                <a:latin typeface="Arial" panose="020B0604020202020204" pitchFamily="34" charset="0"/>
                <a:ea typeface="Times New Roman" panose="02020603050405020304" pitchFamily="18" charset="0"/>
                <a:cs typeface="Arial" panose="020B0604020202020204" pitchFamily="34" charset="0"/>
              </a:rPr>
              <a:t>grada</a:t>
            </a:r>
            <a:r>
              <a:rPr lang="en-GB" sz="1000" dirty="0">
                <a:effectLst/>
                <a:latin typeface="Arial" panose="020B0604020202020204" pitchFamily="34" charset="0"/>
                <a:ea typeface="Times New Roman" panose="02020603050405020304" pitchFamily="18" charset="0"/>
                <a:cs typeface="Arial" panose="020B0604020202020204" pitchFamily="34" charset="0"/>
              </a:rPr>
              <a:t> </a:t>
            </a:r>
            <a:r>
              <a:rPr lang="en-GB" sz="1000" dirty="0" err="1">
                <a:effectLst/>
                <a:latin typeface="Arial" panose="020B0604020202020204" pitchFamily="34" charset="0"/>
                <a:ea typeface="Times New Roman" panose="02020603050405020304" pitchFamily="18" charset="0"/>
                <a:cs typeface="Arial" panose="020B0604020202020204" pitchFamily="34" charset="0"/>
              </a:rPr>
              <a:t>Zagreba</a:t>
            </a:r>
            <a:r>
              <a:rPr lang="en-GB" sz="1000" dirty="0">
                <a:effectLst/>
                <a:latin typeface="Arial" panose="020B0604020202020204" pitchFamily="34" charset="0"/>
                <a:ea typeface="Times New Roman" panose="02020603050405020304" pitchFamily="18" charset="0"/>
                <a:cs typeface="Arial" panose="020B0604020202020204" pitchFamily="34" charset="0"/>
              </a:rPr>
              <a:t> </a:t>
            </a:r>
            <a:r>
              <a:rPr lang="en-GB" sz="1000" dirty="0" err="1">
                <a:effectLst/>
                <a:latin typeface="Arial" panose="020B0604020202020204" pitchFamily="34" charset="0"/>
                <a:ea typeface="Times New Roman" panose="02020603050405020304" pitchFamily="18" charset="0"/>
                <a:cs typeface="Arial" panose="020B0604020202020204" pitchFamily="34" charset="0"/>
              </a:rPr>
              <a:t>iskazan</a:t>
            </a:r>
            <a:r>
              <a:rPr lang="en-GB" sz="1000" dirty="0">
                <a:effectLst/>
                <a:latin typeface="Arial" panose="020B0604020202020204" pitchFamily="34" charset="0"/>
                <a:ea typeface="Times New Roman" panose="02020603050405020304" pitchFamily="18" charset="0"/>
                <a:cs typeface="Arial" panose="020B0604020202020204" pitchFamily="34" charset="0"/>
              </a:rPr>
              <a:t> </a:t>
            </a:r>
            <a:r>
              <a:rPr lang="en-GB" sz="1000" dirty="0" err="1">
                <a:effectLst/>
                <a:latin typeface="Arial" panose="020B0604020202020204" pitchFamily="34" charset="0"/>
                <a:ea typeface="Times New Roman" panose="02020603050405020304" pitchFamily="18" charset="0"/>
                <a:cs typeface="Arial" panose="020B0604020202020204" pitchFamily="34" charset="0"/>
              </a:rPr>
              <a:t>brojem</a:t>
            </a:r>
            <a:r>
              <a:rPr lang="en-GB" sz="1000" dirty="0">
                <a:effectLst/>
                <a:latin typeface="Arial" panose="020B0604020202020204" pitchFamily="34" charset="0"/>
                <a:ea typeface="Times New Roman" panose="02020603050405020304" pitchFamily="18" charset="0"/>
                <a:cs typeface="Arial" panose="020B0604020202020204" pitchFamily="34" charset="0"/>
              </a:rPr>
              <a:t> </a:t>
            </a:r>
            <a:r>
              <a:rPr lang="en-GB" sz="1000" dirty="0" err="1">
                <a:effectLst/>
                <a:latin typeface="Arial" panose="020B0604020202020204" pitchFamily="34" charset="0"/>
                <a:ea typeface="Times New Roman" panose="02020603050405020304" pitchFamily="18" charset="0"/>
                <a:cs typeface="Arial" panose="020B0604020202020204" pitchFamily="34" charset="0"/>
              </a:rPr>
              <a:t>stanovnika</a:t>
            </a:r>
            <a:r>
              <a:rPr lang="hr-HR" sz="1000" dirty="0">
                <a:effectLst/>
                <a:latin typeface="Arial" panose="020B0604020202020204" pitchFamily="34" charset="0"/>
                <a:ea typeface="Times New Roman" panose="02020603050405020304" pitchFamily="18" charset="0"/>
                <a:cs typeface="Arial" panose="020B0604020202020204" pitchFamily="34" charset="0"/>
              </a:rPr>
              <a:t> </a:t>
            </a:r>
            <a:r>
              <a:rPr lang="hr-HR" sz="1000" dirty="0" err="1">
                <a:effectLst/>
                <a:latin typeface="Arial" panose="020B0604020202020204" pitchFamily="34" charset="0"/>
                <a:ea typeface="Times New Roman" panose="02020603050405020304" pitchFamily="18" charset="0"/>
                <a:cs typeface="Arial" panose="020B0604020202020204" pitchFamily="34" charset="0"/>
              </a:rPr>
              <a:t>agreniranog</a:t>
            </a:r>
            <a:r>
              <a:rPr lang="en-GB" sz="1000" dirty="0">
                <a:effectLst/>
                <a:latin typeface="Arial" panose="020B0604020202020204" pitchFamily="34" charset="0"/>
                <a:ea typeface="Times New Roman" panose="02020603050405020304" pitchFamily="18" charset="0"/>
                <a:cs typeface="Arial" panose="020B0604020202020204" pitchFamily="34" charset="0"/>
              </a:rPr>
              <a:t> po </a:t>
            </a:r>
            <a:r>
              <a:rPr lang="hr-HR" sz="1000" dirty="0">
                <a:effectLst/>
                <a:latin typeface="Arial" panose="020B0604020202020204" pitchFamily="34" charset="0"/>
                <a:ea typeface="Times New Roman" panose="02020603050405020304" pitchFamily="18" charset="0"/>
                <a:cs typeface="Arial" panose="020B0604020202020204" pitchFamily="34" charset="0"/>
              </a:rPr>
              <a:t>popisnim krugovima.</a:t>
            </a:r>
            <a:endParaRPr lang="hr-HR" sz="10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3FBDDE4-2EA9-84C1-A0E3-57F374405116}"/>
              </a:ext>
            </a:extLst>
          </p:cNvPr>
          <p:cNvSpPr txBox="1">
            <a:spLocks/>
          </p:cNvSpPr>
          <p:nvPr/>
        </p:nvSpPr>
        <p:spPr>
          <a:xfrm>
            <a:off x="516636" y="430197"/>
            <a:ext cx="11423318"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pl-PL" dirty="0"/>
              <a:t>6. Analiza podataka za modele izloženosti kao ulaznih podataka za proračun potresnog rizika</a:t>
            </a:r>
          </a:p>
          <a:p>
            <a:endParaRPr lang="en-GB" dirty="0"/>
          </a:p>
        </p:txBody>
      </p:sp>
      <p:pic>
        <p:nvPicPr>
          <p:cNvPr id="4" name="Picture 3">
            <a:extLst>
              <a:ext uri="{FF2B5EF4-FFF2-40B4-BE49-F238E27FC236}">
                <a16:creationId xmlns:a16="http://schemas.microsoft.com/office/drawing/2014/main" id="{18FBCAF0-936E-D3B0-8A59-A30CFFB0B43B}"/>
              </a:ext>
            </a:extLst>
          </p:cNvPr>
          <p:cNvPicPr>
            <a:picLocks noChangeAspect="1"/>
          </p:cNvPicPr>
          <p:nvPr/>
        </p:nvPicPr>
        <p:blipFill>
          <a:blip r:embed="rId4"/>
          <a:stretch>
            <a:fillRect/>
          </a:stretch>
        </p:blipFill>
        <p:spPr>
          <a:xfrm>
            <a:off x="10497154" y="5484926"/>
            <a:ext cx="507178" cy="563531"/>
          </a:xfrm>
          <a:prstGeom prst="rect">
            <a:avLst/>
          </a:prstGeom>
        </p:spPr>
      </p:pic>
    </p:spTree>
    <p:extLst>
      <p:ext uri="{BB962C8B-B14F-4D97-AF65-F5344CB8AC3E}">
        <p14:creationId xmlns:p14="http://schemas.microsoft.com/office/powerpoint/2010/main" val="1445967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CFBFF2-1041-EDF5-8CC2-A722EAF9EAC4}"/>
              </a:ext>
            </a:extLst>
          </p:cNvPr>
          <p:cNvSpPr>
            <a:spLocks noGrp="1"/>
          </p:cNvSpPr>
          <p:nvPr>
            <p:ph idx="1"/>
          </p:nvPr>
        </p:nvSpPr>
        <p:spPr/>
        <p:txBody>
          <a:bodyPr/>
          <a:lstStyle/>
          <a:p>
            <a:pPr marL="0" indent="0">
              <a:buNone/>
            </a:pPr>
            <a:r>
              <a:rPr lang="hr-HR" b="1" dirty="0">
                <a:latin typeface="Arial" panose="020B0604020202020204" pitchFamily="34" charset="0"/>
                <a:cs typeface="Arial" panose="020B0604020202020204" pitchFamily="34" charset="0"/>
              </a:rPr>
              <a:t>MOSTOVI</a:t>
            </a:r>
          </a:p>
          <a:p>
            <a:r>
              <a:rPr lang="hr-HR" sz="2400" dirty="0">
                <a:latin typeface="Arial" panose="020B0604020202020204" pitchFamily="34" charset="0"/>
                <a:cs typeface="Arial" panose="020B0604020202020204" pitchFamily="34" charset="0"/>
              </a:rPr>
              <a:t>Most iznad vodotoka/</a:t>
            </a:r>
            <a:r>
              <a:rPr lang="hr-HR" sz="2400" dirty="0" err="1">
                <a:latin typeface="Arial" panose="020B0604020202020204" pitchFamily="34" charset="0"/>
                <a:cs typeface="Arial" panose="020B0604020202020204" pitchFamily="34" charset="0"/>
              </a:rPr>
              <a:t>inundacije</a:t>
            </a:r>
            <a:endParaRPr lang="hr-HR" sz="2400" dirty="0">
              <a:latin typeface="Arial" panose="020B0604020202020204" pitchFamily="34" charset="0"/>
              <a:cs typeface="Arial" panose="020B0604020202020204" pitchFamily="34" charset="0"/>
            </a:endParaRPr>
          </a:p>
          <a:p>
            <a:r>
              <a:rPr lang="hr-HR" sz="2400" dirty="0">
                <a:latin typeface="Arial" panose="020B0604020202020204" pitchFamily="34" charset="0"/>
                <a:cs typeface="Arial" panose="020B0604020202020204" pitchFamily="34" charset="0"/>
              </a:rPr>
              <a:t>Nadvožnjak</a:t>
            </a:r>
          </a:p>
          <a:p>
            <a:r>
              <a:rPr lang="hr-HR" sz="2400" dirty="0">
                <a:latin typeface="Arial" panose="020B0604020202020204" pitchFamily="34" charset="0"/>
                <a:cs typeface="Arial" panose="020B0604020202020204" pitchFamily="34" charset="0"/>
              </a:rPr>
              <a:t>Podvožnjak</a:t>
            </a:r>
          </a:p>
          <a:p>
            <a:r>
              <a:rPr lang="hr-HR" sz="2400" dirty="0" err="1">
                <a:latin typeface="Arial" panose="020B0604020202020204" pitchFamily="34" charset="0"/>
                <a:cs typeface="Arial" panose="020B0604020202020204" pitchFamily="34" charset="0"/>
              </a:rPr>
              <a:t>Upornjačka</a:t>
            </a:r>
            <a:r>
              <a:rPr lang="hr-HR" sz="2400" dirty="0">
                <a:latin typeface="Arial" panose="020B0604020202020204" pitchFamily="34" charset="0"/>
                <a:cs typeface="Arial" panose="020B0604020202020204" pitchFamily="34" charset="0"/>
              </a:rPr>
              <a:t> prostorija</a:t>
            </a:r>
          </a:p>
          <a:p>
            <a:r>
              <a:rPr lang="hr-HR" sz="2400" dirty="0">
                <a:latin typeface="Arial" panose="020B0604020202020204" pitchFamily="34" charset="0"/>
                <a:cs typeface="Arial" panose="020B0604020202020204" pitchFamily="34" charset="0"/>
              </a:rPr>
              <a:t>Vijadukt</a:t>
            </a:r>
          </a:p>
        </p:txBody>
      </p:sp>
      <p:sp>
        <p:nvSpPr>
          <p:cNvPr id="4" name="Rectangle 2">
            <a:extLst>
              <a:ext uri="{FF2B5EF4-FFF2-40B4-BE49-F238E27FC236}">
                <a16:creationId xmlns:a16="http://schemas.microsoft.com/office/drawing/2014/main" id="{E7901242-6A32-1695-197C-E76293EDDE2E}"/>
              </a:ext>
            </a:extLst>
          </p:cNvPr>
          <p:cNvSpPr>
            <a:spLocks noChangeArrowheads="1"/>
          </p:cNvSpPr>
          <p:nvPr/>
        </p:nvSpPr>
        <p:spPr bwMode="auto">
          <a:xfrm>
            <a:off x="3571984" y="2178234"/>
            <a:ext cx="146763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hr-HR"/>
          </a:p>
        </p:txBody>
      </p:sp>
      <p:graphicFrame>
        <p:nvGraphicFramePr>
          <p:cNvPr id="5" name="Object 4">
            <a:extLst>
              <a:ext uri="{FF2B5EF4-FFF2-40B4-BE49-F238E27FC236}">
                <a16:creationId xmlns:a16="http://schemas.microsoft.com/office/drawing/2014/main" id="{DEE886DF-9E9A-41F9-166B-2E32CF78D2CD}"/>
              </a:ext>
            </a:extLst>
          </p:cNvPr>
          <p:cNvGraphicFramePr>
            <a:graphicFrameLocks noChangeAspect="1"/>
          </p:cNvGraphicFramePr>
          <p:nvPr>
            <p:extLst>
              <p:ext uri="{D42A27DB-BD31-4B8C-83A1-F6EECF244321}">
                <p14:modId xmlns:p14="http://schemas.microsoft.com/office/powerpoint/2010/main" val="925731692"/>
              </p:ext>
            </p:extLst>
          </p:nvPr>
        </p:nvGraphicFramePr>
        <p:xfrm>
          <a:off x="5585021" y="2389674"/>
          <a:ext cx="6354933" cy="2837649"/>
        </p:xfrm>
        <a:graphic>
          <a:graphicData uri="http://schemas.openxmlformats.org/presentationml/2006/ole">
            <mc:AlternateContent xmlns:mc="http://schemas.openxmlformats.org/markup-compatibility/2006">
              <mc:Choice xmlns:v="urn:schemas-microsoft-com:vml" Requires="v">
                <p:oleObj name="Visio" r:id="rId3" imgW="10524330" imgH="4885509" progId="Visio.Drawing.11">
                  <p:embed/>
                </p:oleObj>
              </mc:Choice>
              <mc:Fallback>
                <p:oleObj name="Visio" r:id="rId3" imgW="10524330" imgH="4885509" progId="Visio.Drawing.11">
                  <p:embed/>
                  <p:pic>
                    <p:nvPicPr>
                      <p:cNvPr id="5" name="Object 4">
                        <a:extLst>
                          <a:ext uri="{FF2B5EF4-FFF2-40B4-BE49-F238E27FC236}">
                            <a16:creationId xmlns:a16="http://schemas.microsoft.com/office/drawing/2014/main" id="{DEE886DF-9E9A-41F9-166B-2E32CF78D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5021" y="2389674"/>
                        <a:ext cx="6354933" cy="2837649"/>
                      </a:xfrm>
                      <a:prstGeom prst="rect">
                        <a:avLst/>
                      </a:prstGeom>
                      <a:noFill/>
                    </p:spPr>
                  </p:pic>
                </p:oleObj>
              </mc:Fallback>
            </mc:AlternateContent>
          </a:graphicData>
        </a:graphic>
      </p:graphicFrame>
      <p:pic>
        <p:nvPicPr>
          <p:cNvPr id="6" name="Picture 5" descr="A map with red lines&#10;&#10;Description automatically generated">
            <a:extLst>
              <a:ext uri="{FF2B5EF4-FFF2-40B4-BE49-F238E27FC236}">
                <a16:creationId xmlns:a16="http://schemas.microsoft.com/office/drawing/2014/main" id="{262449FD-393E-1308-5C2F-787DDAACE95D}"/>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6532546" y="1234909"/>
            <a:ext cx="4068021" cy="4388181"/>
          </a:xfrm>
          <a:prstGeom prst="rect">
            <a:avLst/>
          </a:prstGeom>
          <a:noFill/>
          <a:ln>
            <a:noFill/>
          </a:ln>
        </p:spPr>
      </p:pic>
      <p:sp>
        <p:nvSpPr>
          <p:cNvPr id="8" name="TextBox 7">
            <a:extLst>
              <a:ext uri="{FF2B5EF4-FFF2-40B4-BE49-F238E27FC236}">
                <a16:creationId xmlns:a16="http://schemas.microsoft.com/office/drawing/2014/main" id="{D7F4A6F0-403D-431D-4CBC-A6CD43D495D4}"/>
              </a:ext>
            </a:extLst>
          </p:cNvPr>
          <p:cNvSpPr txBox="1"/>
          <p:nvPr/>
        </p:nvSpPr>
        <p:spPr>
          <a:xfrm>
            <a:off x="5426109" y="5751335"/>
            <a:ext cx="6335873" cy="676467"/>
          </a:xfrm>
          <a:prstGeom prst="rect">
            <a:avLst/>
          </a:prstGeom>
          <a:noFill/>
        </p:spPr>
        <p:txBody>
          <a:bodyPr wrap="square">
            <a:spAutoFit/>
          </a:bodyPr>
          <a:lstStyle/>
          <a:p>
            <a:pPr algn="ctr">
              <a:lnSpc>
                <a:spcPct val="107000"/>
              </a:lnSpc>
              <a:spcAft>
                <a:spcPts val="800"/>
              </a:spcAft>
            </a:pPr>
            <a:r>
              <a:rPr lang="en-US" sz="1200" kern="100" dirty="0" err="1">
                <a:effectLst/>
                <a:latin typeface="Calibri Light" panose="020F0302020204030204" pitchFamily="34" charset="0"/>
                <a:ea typeface="Calibri" panose="020F0502020204030204" pitchFamily="34" charset="0"/>
                <a:cs typeface="Times New Roman" panose="02020603050405020304" pitchFamily="18" charset="0"/>
              </a:rPr>
              <a:t>Hrelja</a:t>
            </a:r>
            <a:r>
              <a:rPr lang="en-US" sz="1200" kern="1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kern="100" dirty="0" err="1">
                <a:effectLst/>
                <a:latin typeface="Calibri Light" panose="020F0302020204030204" pitchFamily="34" charset="0"/>
                <a:ea typeface="Calibri" panose="020F0502020204030204" pitchFamily="34" charset="0"/>
                <a:cs typeface="Times New Roman" panose="02020603050405020304" pitchFamily="18" charset="0"/>
              </a:rPr>
              <a:t>Kovačević</a:t>
            </a:r>
            <a:r>
              <a:rPr lang="en-US" sz="1200" kern="100" dirty="0">
                <a:effectLst/>
                <a:latin typeface="Calibri Light" panose="020F0302020204030204" pitchFamily="34" charset="0"/>
                <a:ea typeface="Calibri" panose="020F0502020204030204" pitchFamily="34" charset="0"/>
                <a:cs typeface="Times New Roman" panose="02020603050405020304" pitchFamily="18" charset="0"/>
              </a:rPr>
              <a:t>, G., Šavor Novak, M. (2023): </a:t>
            </a:r>
            <a:r>
              <a:rPr lang="hr-HR" sz="1200" kern="100" dirty="0">
                <a:effectLst/>
                <a:latin typeface="Calibri Light" panose="020F0302020204030204" pitchFamily="34" charset="0"/>
                <a:ea typeface="Calibri" panose="020F0502020204030204" pitchFamily="34" charset="0"/>
                <a:cs typeface="Times New Roman" panose="02020603050405020304" pitchFamily="18" charset="0"/>
              </a:rPr>
              <a:t>Elaborat građevinarstvo – inženjerske građevine – podaci  o konstrukcijskim sustavima mostova i hidrotehničkih građevina, Mapa 1: Mostovi, Sveučilište u Zagrebu Građevinski fakultet i Centar Građevinskog fakulteta, Zagreb, Hrvatska</a:t>
            </a:r>
            <a:endParaRPr lang="en-GB" sz="1200" kern="100" dirty="0">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9593F3D8-C5F0-E07A-0CF5-5DC3BE601A7F}"/>
              </a:ext>
            </a:extLst>
          </p:cNvPr>
          <p:cNvSpPr txBox="1">
            <a:spLocks/>
          </p:cNvSpPr>
          <p:nvPr/>
        </p:nvSpPr>
        <p:spPr>
          <a:xfrm>
            <a:off x="516636" y="430197"/>
            <a:ext cx="11423318" cy="1154765"/>
          </a:xfrm>
          <a:prstGeom prst="rect">
            <a:avLst/>
          </a:prstGeom>
        </p:spPr>
        <p:txBody>
          <a:bodyPr vert="horz" lIns="91440" tIns="45720" rIns="91440" bIns="45720" rtlCol="0" anchor="t" anchorCtr="0">
            <a:normAutofit/>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pl-PL" dirty="0"/>
              <a:t>7. Baze podataka – inženjerske građevine</a:t>
            </a:r>
          </a:p>
          <a:p>
            <a:endParaRPr lang="en-GB" dirty="0"/>
          </a:p>
        </p:txBody>
      </p:sp>
    </p:spTree>
    <p:extLst>
      <p:ext uri="{BB962C8B-B14F-4D97-AF65-F5344CB8AC3E}">
        <p14:creationId xmlns:p14="http://schemas.microsoft.com/office/powerpoint/2010/main" val="371377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7E9381-6CA0-A047-D1B8-A4A482471939}"/>
              </a:ext>
            </a:extLst>
          </p:cNvPr>
          <p:cNvSpPr>
            <a:spLocks noGrp="1"/>
          </p:cNvSpPr>
          <p:nvPr>
            <p:ph idx="1"/>
          </p:nvPr>
        </p:nvSpPr>
        <p:spPr/>
        <p:txBody>
          <a:bodyPr/>
          <a:lstStyle/>
          <a:p>
            <a:pPr marL="0" indent="0">
              <a:buNone/>
            </a:pPr>
            <a:r>
              <a:rPr lang="hr-HR" b="1" dirty="0">
                <a:latin typeface="Arial" panose="020B0604020202020204" pitchFamily="34" charset="0"/>
                <a:cs typeface="Arial" panose="020B0604020202020204" pitchFamily="34" charset="0"/>
              </a:rPr>
              <a:t>HIDROTEHNIČKE GRAĐEVINE</a:t>
            </a:r>
          </a:p>
          <a:p>
            <a:r>
              <a:rPr lang="en-GB" dirty="0" err="1">
                <a:latin typeface="Arial" panose="020B0604020202020204" pitchFamily="34" charset="0"/>
                <a:cs typeface="Arial" panose="020B0604020202020204" pitchFamily="34" charset="0"/>
              </a:rPr>
              <a:t>Vodocrpilišta</a:t>
            </a:r>
            <a:endParaRPr lang="hr-HR"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Uređaji</a:t>
            </a:r>
            <a:r>
              <a:rPr lang="en-GB" dirty="0">
                <a:latin typeface="Arial" panose="020B0604020202020204" pitchFamily="34" charset="0"/>
                <a:cs typeface="Arial" panose="020B0604020202020204" pitchFamily="34" charset="0"/>
              </a:rPr>
              <a:t> za </a:t>
            </a:r>
            <a:r>
              <a:rPr lang="en-GB" dirty="0" err="1">
                <a:latin typeface="Arial" panose="020B0604020202020204" pitchFamily="34" charset="0"/>
                <a:cs typeface="Arial" panose="020B0604020202020204" pitchFamily="34" charset="0"/>
              </a:rPr>
              <a:t>obradu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vode</a:t>
            </a:r>
            <a:endParaRPr lang="hr-HR"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Cjevovodi</a:t>
            </a:r>
            <a:endParaRPr lang="hr-HR"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Vodosprema</a:t>
            </a:r>
            <a:endParaRPr lang="hr-HR"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Ostali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objekti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sustava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vodoopskrbe</a:t>
            </a:r>
            <a:endParaRPr lang="hr-HR"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919883C1-C8E5-0BA2-7FA2-C5CAA48370F1}"/>
              </a:ext>
            </a:extLst>
          </p:cNvPr>
          <p:cNvSpPr txBox="1">
            <a:spLocks/>
          </p:cNvSpPr>
          <p:nvPr/>
        </p:nvSpPr>
        <p:spPr>
          <a:xfrm>
            <a:off x="516636" y="430197"/>
            <a:ext cx="11423318" cy="1154765"/>
          </a:xfrm>
          <a:prstGeom prst="rect">
            <a:avLst/>
          </a:prstGeom>
        </p:spPr>
        <p:txBody>
          <a:bodyPr vert="horz" lIns="91440" tIns="45720" rIns="91440" bIns="45720" rtlCol="0" anchor="t" anchorCtr="0">
            <a:normAutofit/>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pl-PL" dirty="0"/>
              <a:t>7. Baze podataka – inženjerske građevine</a:t>
            </a:r>
          </a:p>
          <a:p>
            <a:endParaRPr lang="en-GB" dirty="0"/>
          </a:p>
        </p:txBody>
      </p:sp>
    </p:spTree>
    <p:extLst>
      <p:ext uri="{BB962C8B-B14F-4D97-AF65-F5344CB8AC3E}">
        <p14:creationId xmlns:p14="http://schemas.microsoft.com/office/powerpoint/2010/main" val="2448024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516635" y="1253067"/>
            <a:ext cx="11082697" cy="5308600"/>
          </a:xfrm>
        </p:spPr>
        <p:txBody>
          <a:bodyPr>
            <a:normAutofit/>
          </a:bodyPr>
          <a:lstStyle/>
          <a:p>
            <a:pPr marL="0" indent="0" algn="just">
              <a:lnSpc>
                <a:spcPct val="124000"/>
              </a:lnSpc>
              <a:buNone/>
            </a:pPr>
            <a:r>
              <a:rPr lang="hr-HR" sz="2400" dirty="0">
                <a:latin typeface="Arial" panose="020B0604020202020204" pitchFamily="34" charset="0"/>
                <a:cs typeface="Arial" panose="020B0604020202020204" pitchFamily="34" charset="0"/>
              </a:rPr>
              <a:t>Što znači uspostava baze podataka kao ulaznog modela za proračun potresnog rizika?</a:t>
            </a:r>
          </a:p>
          <a:p>
            <a:pPr algn="just">
              <a:lnSpc>
                <a:spcPct val="124000"/>
              </a:lnSpc>
            </a:pPr>
            <a:r>
              <a:rPr lang="hr-HR" sz="2400" dirty="0">
                <a:latin typeface="Arial" panose="020B0604020202020204" pitchFamily="34" charset="0"/>
                <a:cs typeface="Arial" panose="020B0604020202020204" pitchFamily="34" charset="0"/>
              </a:rPr>
              <a:t>Podaci prikupljeni iz različitih izvora koji se dodatno obrađuju kako bi se razvili tzv. modeli izloženosti (baza podataka).</a:t>
            </a:r>
          </a:p>
          <a:p>
            <a:pPr lvl="1" algn="just">
              <a:lnSpc>
                <a:spcPct val="124000"/>
              </a:lnSpc>
            </a:pPr>
            <a:endParaRPr lang="hr-HR" dirty="0">
              <a:latin typeface="Arial" panose="020B0604020202020204" pitchFamily="34" charset="0"/>
              <a:cs typeface="Arial" panose="020B0604020202020204" pitchFamily="34" charset="0"/>
            </a:endParaRPr>
          </a:p>
          <a:p>
            <a:pPr lvl="1" algn="just">
              <a:lnSpc>
                <a:spcPct val="124000"/>
              </a:lnSpc>
            </a:pPr>
            <a:r>
              <a:rPr lang="hr-HR" dirty="0">
                <a:latin typeface="Arial" panose="020B0604020202020204" pitchFamily="34" charset="0"/>
                <a:cs typeface="Arial" panose="020B0604020202020204" pitchFamily="34" charset="0"/>
              </a:rPr>
              <a:t>Model izloženosti zgrada i građevina</a:t>
            </a:r>
          </a:p>
          <a:p>
            <a:pPr lvl="1" algn="just">
              <a:lnSpc>
                <a:spcPct val="124000"/>
              </a:lnSpc>
            </a:pPr>
            <a:endParaRPr lang="hr-HR" dirty="0">
              <a:latin typeface="Arial" panose="020B0604020202020204" pitchFamily="34" charset="0"/>
              <a:cs typeface="Arial" panose="020B0604020202020204" pitchFamily="34" charset="0"/>
            </a:endParaRPr>
          </a:p>
          <a:p>
            <a:pPr lvl="1" algn="just">
              <a:lnSpc>
                <a:spcPct val="124000"/>
              </a:lnSpc>
            </a:pPr>
            <a:r>
              <a:rPr lang="hr-HR" dirty="0">
                <a:latin typeface="Arial" panose="020B0604020202020204" pitchFamily="34" charset="0"/>
                <a:cs typeface="Arial" panose="020B0604020202020204" pitchFamily="34" charset="0"/>
              </a:rPr>
              <a:t>Model izloženosti stanovništva</a:t>
            </a:r>
          </a:p>
          <a:p>
            <a:pPr lvl="1" algn="just">
              <a:lnSpc>
                <a:spcPct val="124000"/>
              </a:lnSpc>
            </a:pPr>
            <a:endParaRPr lang="hr-HR" dirty="0">
              <a:latin typeface="Arial" panose="020B0604020202020204" pitchFamily="34" charset="0"/>
              <a:cs typeface="Arial" panose="020B0604020202020204" pitchFamily="34" charset="0"/>
            </a:endParaRPr>
          </a:p>
          <a:p>
            <a:pPr lvl="1" algn="just">
              <a:lnSpc>
                <a:spcPct val="124000"/>
              </a:lnSpc>
            </a:pPr>
            <a:r>
              <a:rPr lang="hr-HR" dirty="0">
                <a:latin typeface="Arial" panose="020B0604020202020204" pitchFamily="34" charset="0"/>
                <a:cs typeface="Arial" panose="020B0604020202020204" pitchFamily="34" charset="0"/>
              </a:rPr>
              <a:t>Model ekonomske izloženosti</a:t>
            </a:r>
            <a:endParaRPr lang="hr-HR" sz="28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A7C0668-6AB7-F3AB-D03B-13A0F6C241E6}"/>
              </a:ext>
            </a:extLst>
          </p:cNvPr>
          <p:cNvSpPr txBox="1">
            <a:spLocks/>
          </p:cNvSpPr>
          <p:nvPr/>
        </p:nvSpPr>
        <p:spPr>
          <a:xfrm>
            <a:off x="516635" y="430197"/>
            <a:ext cx="10439231"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a:latin typeface="Arial" panose="020B0604020202020204" pitchFamily="34" charset="0"/>
                <a:cs typeface="Arial" panose="020B0604020202020204" pitchFamily="34" charset="0"/>
              </a:rPr>
              <a:t>1. Uvod</a:t>
            </a:r>
            <a:endParaRPr lang="en-GB" sz="3200" b="1" dirty="0">
              <a:latin typeface="Arial" panose="020B0604020202020204" pitchFamily="34" charset="0"/>
              <a:cs typeface="Arial" panose="020B0604020202020204" pitchFamily="34" charset="0"/>
            </a:endParaRPr>
          </a:p>
        </p:txBody>
      </p:sp>
      <p:pic>
        <p:nvPicPr>
          <p:cNvPr id="4" name="Picture 3" descr="A map with red squares&#10;&#10;Description automatically generated">
            <a:extLst>
              <a:ext uri="{FF2B5EF4-FFF2-40B4-BE49-F238E27FC236}">
                <a16:creationId xmlns:a16="http://schemas.microsoft.com/office/drawing/2014/main" id="{77E55ABB-BB36-55B0-C93F-14637B1208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34" b="10747"/>
          <a:stretch/>
        </p:blipFill>
        <p:spPr>
          <a:xfrm>
            <a:off x="6420122" y="3249597"/>
            <a:ext cx="5466258" cy="3312070"/>
          </a:xfrm>
          <a:prstGeom prst="rect">
            <a:avLst/>
          </a:prstGeom>
          <a:ln>
            <a:noFill/>
          </a:ln>
        </p:spPr>
      </p:pic>
    </p:spTree>
    <p:extLst>
      <p:ext uri="{BB962C8B-B14F-4D97-AF65-F5344CB8AC3E}">
        <p14:creationId xmlns:p14="http://schemas.microsoft.com/office/powerpoint/2010/main" val="3863258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200" b="1" dirty="0">
                <a:latin typeface="Arial" panose="020B0604020202020204" pitchFamily="34" charset="0"/>
                <a:cs typeface="Arial" panose="020B0604020202020204" pitchFamily="34" charset="0"/>
              </a:rPr>
              <a:t>7. Zaključak i smjernice za buduće aktivnosti</a:t>
            </a:r>
            <a:endParaRPr lang="en-GB" sz="3200" b="1" dirty="0">
              <a:latin typeface="Arial" panose="020B0604020202020204" pitchFamily="34" charset="0"/>
              <a:cs typeface="Arial" panose="020B0604020202020204" pitchFamily="34" charset="0"/>
            </a:endParaRPr>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168401"/>
            <a:ext cx="10430933" cy="544406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4000"/>
              </a:lnSpc>
            </a:pPr>
            <a:r>
              <a:rPr lang="hr-HR" sz="2200" dirty="0">
                <a:latin typeface="Arial" panose="020B0604020202020204" pitchFamily="34" charset="0"/>
                <a:cs typeface="Arial" panose="020B0604020202020204" pitchFamily="34" charset="0"/>
              </a:rPr>
              <a:t>Metodologija koja je iskorištena za razvoj modela baze podataka o građevinama i stanovništvu u ovom projektu </a:t>
            </a:r>
            <a:r>
              <a:rPr lang="hr-HR" sz="2200" b="1" dirty="0">
                <a:latin typeface="Arial" panose="020B0604020202020204" pitchFamily="34" charset="0"/>
                <a:cs typeface="Arial" panose="020B0604020202020204" pitchFamily="34" charset="0"/>
              </a:rPr>
              <a:t>u skladu sa svjetskim trendovima </a:t>
            </a:r>
            <a:r>
              <a:rPr lang="hr-HR" sz="2200" dirty="0">
                <a:latin typeface="Arial" panose="020B0604020202020204" pitchFamily="34" charset="0"/>
                <a:cs typeface="Arial" panose="020B0604020202020204" pitchFamily="34" charset="0"/>
              </a:rPr>
              <a:t>u potresnom inženjerstvu (GEM i </a:t>
            </a:r>
            <a:r>
              <a:rPr lang="hr-HR" sz="2200" dirty="0" err="1">
                <a:latin typeface="Arial" panose="020B0604020202020204" pitchFamily="34" charset="0"/>
                <a:cs typeface="Arial" panose="020B0604020202020204" pitchFamily="34" charset="0"/>
              </a:rPr>
              <a:t>GED4ALL</a:t>
            </a:r>
            <a:r>
              <a:rPr lang="hr-HR" sz="2200" dirty="0">
                <a:latin typeface="Arial" panose="020B0604020202020204" pitchFamily="34" charset="0"/>
                <a:cs typeface="Arial" panose="020B0604020202020204" pitchFamily="34" charset="0"/>
              </a:rPr>
              <a:t>). </a:t>
            </a:r>
          </a:p>
          <a:p>
            <a:pPr algn="just">
              <a:lnSpc>
                <a:spcPct val="114000"/>
              </a:lnSpc>
            </a:pPr>
            <a:r>
              <a:rPr lang="hr-HR" sz="2200" dirty="0">
                <a:latin typeface="Arial" panose="020B0604020202020204" pitchFamily="34" charset="0"/>
                <a:cs typeface="Arial" panose="020B0604020202020204" pitchFamily="34" charset="0"/>
              </a:rPr>
              <a:t>Izrađena je </a:t>
            </a:r>
            <a:r>
              <a:rPr lang="hr-HR" sz="2200" b="1" dirty="0">
                <a:latin typeface="Arial" panose="020B0604020202020204" pitchFamily="34" charset="0"/>
                <a:cs typeface="Arial" panose="020B0604020202020204" pitchFamily="34" charset="0"/>
              </a:rPr>
              <a:t>baza i aplikacija za terenski unos podataka </a:t>
            </a:r>
            <a:r>
              <a:rPr lang="hr-HR" sz="2200" dirty="0">
                <a:latin typeface="Arial" panose="020B0604020202020204" pitchFamily="34" charset="0"/>
                <a:cs typeface="Arial" panose="020B0604020202020204" pitchFamily="34" charset="0"/>
              </a:rPr>
              <a:t>o zgradama i ostalim građevinama, a koja je  primjenjiva na sve velike gradove u Hrvatskoj.</a:t>
            </a:r>
          </a:p>
          <a:p>
            <a:pPr algn="just">
              <a:lnSpc>
                <a:spcPct val="114000"/>
              </a:lnSpc>
            </a:pPr>
            <a:r>
              <a:rPr lang="hr-HR" sz="2200" b="1" dirty="0">
                <a:latin typeface="Arial" panose="020B0604020202020204" pitchFamily="34" charset="0"/>
                <a:cs typeface="Arial" panose="020B0604020202020204" pitchFamily="34" charset="0"/>
              </a:rPr>
              <a:t>Analizirane su postojeće baze podataka </a:t>
            </a:r>
            <a:r>
              <a:rPr lang="hr-HR" sz="2200" dirty="0">
                <a:latin typeface="Arial" panose="020B0604020202020204" pitchFamily="34" charset="0"/>
                <a:cs typeface="Arial" panose="020B0604020202020204" pitchFamily="34" charset="0"/>
              </a:rPr>
              <a:t>te obrađene i objedinjene u jedinstvenu bazu podataka.</a:t>
            </a:r>
          </a:p>
          <a:p>
            <a:pPr algn="just">
              <a:lnSpc>
                <a:spcPct val="114000"/>
              </a:lnSpc>
            </a:pPr>
            <a:r>
              <a:rPr lang="hr-HR" sz="2200" dirty="0">
                <a:latin typeface="Arial" panose="020B0604020202020204" pitchFamily="34" charset="0"/>
                <a:cs typeface="Arial" panose="020B0604020202020204" pitchFamily="34" charset="0"/>
              </a:rPr>
              <a:t>Baza podataka razvijena u ovom projektu može poslužiti kao </a:t>
            </a:r>
            <a:r>
              <a:rPr lang="hr-HR" sz="2200" b="1" dirty="0">
                <a:latin typeface="Arial" panose="020B0604020202020204" pitchFamily="34" charset="0"/>
                <a:cs typeface="Arial" panose="020B0604020202020204" pitchFamily="34" charset="0"/>
              </a:rPr>
              <a:t>početna baza za provođenje brzih pregleda</a:t>
            </a:r>
            <a:r>
              <a:rPr lang="hr-HR" sz="2200" dirty="0">
                <a:latin typeface="Arial" panose="020B0604020202020204" pitchFamily="34" charset="0"/>
                <a:cs typeface="Arial" panose="020B0604020202020204" pitchFamily="34" charset="0"/>
              </a:rPr>
              <a:t> u slučaju potresa.</a:t>
            </a:r>
          </a:p>
          <a:p>
            <a:pPr algn="just">
              <a:lnSpc>
                <a:spcPct val="114000"/>
              </a:lnSpc>
            </a:pPr>
            <a:r>
              <a:rPr lang="hr-HR" sz="2200" dirty="0">
                <a:latin typeface="Arial" panose="020B0604020202020204" pitchFamily="34" charset="0"/>
                <a:cs typeface="Arial" panose="020B0604020202020204" pitchFamily="34" charset="0"/>
              </a:rPr>
              <a:t>Pokazalo se i dodatno istaknulo da </a:t>
            </a:r>
            <a:r>
              <a:rPr lang="hr-HR" sz="2200" b="1" dirty="0">
                <a:latin typeface="Arial" panose="020B0604020202020204" pitchFamily="34" charset="0"/>
                <a:cs typeface="Arial" panose="020B0604020202020204" pitchFamily="34" charset="0"/>
              </a:rPr>
              <a:t>nedostaju ključni podaci </a:t>
            </a:r>
            <a:r>
              <a:rPr lang="hr-HR" sz="2200" dirty="0">
                <a:latin typeface="Arial" panose="020B0604020202020204" pitchFamily="34" charset="0"/>
                <a:cs typeface="Arial" panose="020B0604020202020204" pitchFamily="34" charset="0"/>
              </a:rPr>
              <a:t>o zgradama u Republici Hrvatskoj.</a:t>
            </a:r>
          </a:p>
          <a:p>
            <a:pPr algn="just">
              <a:lnSpc>
                <a:spcPct val="114000"/>
              </a:lnSpc>
            </a:pPr>
            <a:r>
              <a:rPr lang="hr-HR" sz="2200" dirty="0">
                <a:latin typeface="Arial" panose="020B0604020202020204" pitchFamily="34" charset="0"/>
                <a:cs typeface="Arial" panose="020B0604020202020204" pitchFamily="34" charset="0"/>
              </a:rPr>
              <a:t>Uspostava baze podataka nikako nije jednostavan postupak, već zahtijeva opširno poznavanje metodologije - </a:t>
            </a:r>
            <a:r>
              <a:rPr lang="hr-HR" sz="2200" b="1" dirty="0">
                <a:latin typeface="Arial" panose="020B0604020202020204" pitchFamily="34" charset="0"/>
                <a:cs typeface="Arial" panose="020B0604020202020204" pitchFamily="34" charset="0"/>
              </a:rPr>
              <a:t>posebno specijalizirani timovi stručnjaka.</a:t>
            </a:r>
          </a:p>
          <a:p>
            <a:pPr algn="just">
              <a:lnSpc>
                <a:spcPct val="114000"/>
              </a:lnSpc>
            </a:pPr>
            <a:endParaRPr lang="hr-HR" sz="2200" dirty="0">
              <a:latin typeface="Arial" panose="020B0604020202020204" pitchFamily="34" charset="0"/>
              <a:cs typeface="Arial" panose="020B0604020202020204" pitchFamily="34" charset="0"/>
            </a:endParaRPr>
          </a:p>
          <a:p>
            <a:pPr algn="just">
              <a:lnSpc>
                <a:spcPct val="114000"/>
              </a:lnSpc>
            </a:pPr>
            <a:endParaRPr lang="hr-HR" sz="2200" dirty="0">
              <a:latin typeface="Arial" panose="020B0604020202020204" pitchFamily="34" charset="0"/>
              <a:cs typeface="Arial" panose="020B0604020202020204" pitchFamily="34" charset="0"/>
            </a:endParaRPr>
          </a:p>
          <a:p>
            <a:pPr algn="just">
              <a:lnSpc>
                <a:spcPct val="114000"/>
              </a:lnSpc>
            </a:pPr>
            <a:endParaRPr lang="hr-HR" sz="2200" dirty="0">
              <a:latin typeface="Arial" panose="020B0604020202020204" pitchFamily="34" charset="0"/>
              <a:cs typeface="Arial" panose="020B0604020202020204" pitchFamily="34" charset="0"/>
            </a:endParaRPr>
          </a:p>
          <a:p>
            <a:pPr algn="just">
              <a:lnSpc>
                <a:spcPct val="114000"/>
              </a:lnSpc>
            </a:pPr>
            <a:endParaRPr lang="hr-H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767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gambling house, room&#10;&#10;Description automatically generated">
            <a:extLst>
              <a:ext uri="{FF2B5EF4-FFF2-40B4-BE49-F238E27FC236}">
                <a16:creationId xmlns:a16="http://schemas.microsoft.com/office/drawing/2014/main" id="{8C8A5A0D-C19D-72D2-F3E6-2A1BA10FD6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9451" y="238656"/>
            <a:ext cx="946954" cy="915546"/>
          </a:xfrm>
          <a:prstGeom prst="rect">
            <a:avLst/>
          </a:prstGeom>
        </p:spPr>
      </p:pic>
      <p:pic>
        <p:nvPicPr>
          <p:cNvPr id="3" name="Picture 2" descr="Graphical user interface&#10;&#10;Description automatically generated with low confidence">
            <a:extLst>
              <a:ext uri="{FF2B5EF4-FFF2-40B4-BE49-F238E27FC236}">
                <a16:creationId xmlns:a16="http://schemas.microsoft.com/office/drawing/2014/main" id="{194CB2B5-5112-F87A-9B58-EF1760451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029" y="221873"/>
            <a:ext cx="3971490" cy="915546"/>
          </a:xfrm>
          <a:prstGeom prst="rect">
            <a:avLst/>
          </a:prstGeom>
        </p:spPr>
      </p:pic>
      <p:sp>
        <p:nvSpPr>
          <p:cNvPr id="4" name="Title 1">
            <a:extLst>
              <a:ext uri="{FF2B5EF4-FFF2-40B4-BE49-F238E27FC236}">
                <a16:creationId xmlns:a16="http://schemas.microsoft.com/office/drawing/2014/main" id="{2ABF44A6-00D7-31AE-949B-31988EDE7139}"/>
              </a:ext>
            </a:extLst>
          </p:cNvPr>
          <p:cNvSpPr txBox="1">
            <a:spLocks/>
          </p:cNvSpPr>
          <p:nvPr/>
        </p:nvSpPr>
        <p:spPr>
          <a:xfrm>
            <a:off x="1524000" y="4068941"/>
            <a:ext cx="9144000" cy="7836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r-HR" sz="4800" b="1" dirty="0">
                <a:latin typeface="Arial" panose="020B0604020202020204" pitchFamily="34" charset="0"/>
                <a:cs typeface="Arial" panose="020B0604020202020204" pitchFamily="34" charset="0"/>
              </a:rPr>
              <a:t>HVALA NA PAŽNJI!</a:t>
            </a:r>
          </a:p>
        </p:txBody>
      </p:sp>
    </p:spTree>
    <p:extLst>
      <p:ext uri="{BB962C8B-B14F-4D97-AF65-F5344CB8AC3E}">
        <p14:creationId xmlns:p14="http://schemas.microsoft.com/office/powerpoint/2010/main" val="193466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516635" y="1253067"/>
            <a:ext cx="11082697" cy="5308600"/>
          </a:xfrm>
        </p:spPr>
        <p:txBody>
          <a:bodyPr>
            <a:normAutofit/>
          </a:bodyPr>
          <a:lstStyle/>
          <a:p>
            <a:pPr marL="0" indent="0" algn="just">
              <a:lnSpc>
                <a:spcPct val="124000"/>
              </a:lnSpc>
              <a:buNone/>
            </a:pPr>
            <a:r>
              <a:rPr lang="hr-HR" sz="2400" dirty="0">
                <a:latin typeface="Arial" panose="020B0604020202020204" pitchFamily="34" charset="0"/>
                <a:cs typeface="Arial" panose="020B0604020202020204" pitchFamily="34" charset="0"/>
              </a:rPr>
              <a:t>Prije samog postupka prikupljanja podataka potrebno je izraditi model/arhitekturu baze podataka te odlučiti:</a:t>
            </a:r>
          </a:p>
          <a:p>
            <a:pPr algn="just">
              <a:lnSpc>
                <a:spcPct val="124000"/>
              </a:lnSpc>
            </a:pPr>
            <a:r>
              <a:rPr lang="hr-HR" sz="2400" b="1" dirty="0">
                <a:latin typeface="Arial" panose="020B0604020202020204" pitchFamily="34" charset="0"/>
                <a:cs typeface="Arial" panose="020B0604020202020204" pitchFamily="34" charset="0"/>
              </a:rPr>
              <a:t>Koje podatke je potrebno prikupiti?</a:t>
            </a:r>
          </a:p>
          <a:p>
            <a:pPr algn="just">
              <a:lnSpc>
                <a:spcPct val="124000"/>
              </a:lnSpc>
            </a:pPr>
            <a:r>
              <a:rPr lang="hr-HR" sz="2400" dirty="0">
                <a:latin typeface="Arial" panose="020B0604020202020204" pitchFamily="34" charset="0"/>
                <a:cs typeface="Arial" panose="020B0604020202020204" pitchFamily="34" charset="0"/>
              </a:rPr>
              <a:t>Kako će se podaci prikupiti?</a:t>
            </a:r>
          </a:p>
          <a:p>
            <a:pPr algn="just">
              <a:lnSpc>
                <a:spcPct val="124000"/>
              </a:lnSpc>
            </a:pPr>
            <a:r>
              <a:rPr lang="hr-HR" sz="2400" dirty="0">
                <a:latin typeface="Arial" panose="020B0604020202020204" pitchFamily="34" charset="0"/>
                <a:cs typeface="Arial" panose="020B0604020202020204" pitchFamily="34" charset="0"/>
              </a:rPr>
              <a:t>Da li postoje baze podataka koje sadrže podatke koji bi se mogli iskoristiti za popunjavanje baze podataka ili koji bi se mogli iskoristiti za provjeru prikupljenih podataka? </a:t>
            </a:r>
          </a:p>
          <a:p>
            <a:pPr marL="0" indent="0" algn="just">
              <a:lnSpc>
                <a:spcPct val="124000"/>
              </a:lnSpc>
              <a:buNone/>
            </a:pPr>
            <a:endParaRPr lang="hr-HR" sz="24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A7C0668-6AB7-F3AB-D03B-13A0F6C241E6}"/>
              </a:ext>
            </a:extLst>
          </p:cNvPr>
          <p:cNvSpPr txBox="1">
            <a:spLocks/>
          </p:cNvSpPr>
          <p:nvPr/>
        </p:nvSpPr>
        <p:spPr>
          <a:xfrm>
            <a:off x="516635" y="430197"/>
            <a:ext cx="10439231"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1. Uvod</a:t>
            </a:r>
            <a:endParaRPr lang="en-GB"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6985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516635" y="1253067"/>
            <a:ext cx="11082697" cy="5308600"/>
          </a:xfrm>
        </p:spPr>
        <p:txBody>
          <a:bodyPr>
            <a:normAutofit/>
          </a:bodyPr>
          <a:lstStyle/>
          <a:p>
            <a:pPr marL="0" indent="0" algn="just">
              <a:lnSpc>
                <a:spcPct val="124000"/>
              </a:lnSpc>
              <a:buNone/>
            </a:pPr>
            <a:r>
              <a:rPr lang="hr-HR" sz="2400" dirty="0">
                <a:latin typeface="Arial" panose="020B0604020202020204" pitchFamily="34" charset="0"/>
                <a:cs typeface="Arial" panose="020B0604020202020204" pitchFamily="34" charset="0"/>
              </a:rPr>
              <a:t>Prije samog postupka prikupljanja podataka potrebno je izraditi model/arhitekturu baze podataka te odlučiti:</a:t>
            </a:r>
          </a:p>
          <a:p>
            <a:pPr algn="just">
              <a:lnSpc>
                <a:spcPct val="124000"/>
              </a:lnSpc>
            </a:pPr>
            <a:r>
              <a:rPr lang="hr-HR" sz="2400" b="1" dirty="0">
                <a:latin typeface="Arial" panose="020B0604020202020204" pitchFamily="34" charset="0"/>
                <a:cs typeface="Arial" panose="020B0604020202020204" pitchFamily="34" charset="0"/>
              </a:rPr>
              <a:t>Koje podatke je potrebno prikupiti?</a:t>
            </a:r>
          </a:p>
          <a:p>
            <a:pPr lvl="1" algn="just">
              <a:lnSpc>
                <a:spcPct val="124000"/>
              </a:lnSpc>
            </a:pPr>
            <a:r>
              <a:rPr lang="pl-PL" b="1" dirty="0">
                <a:solidFill>
                  <a:srgbClr val="C00000"/>
                </a:solidFill>
                <a:latin typeface="Arial" panose="020B0604020202020204" pitchFamily="34" charset="0"/>
                <a:cs typeface="Arial" panose="020B0604020202020204" pitchFamily="34" charset="0"/>
              </a:rPr>
              <a:t>35</a:t>
            </a:r>
            <a:r>
              <a:rPr lang="pl-PL" dirty="0">
                <a:solidFill>
                  <a:srgbClr val="C00000"/>
                </a:solidFill>
                <a:latin typeface="Arial" panose="020B0604020202020204" pitchFamily="34" charset="0"/>
                <a:cs typeface="Arial" panose="020B0604020202020204" pitchFamily="34" charset="0"/>
              </a:rPr>
              <a:t> </a:t>
            </a:r>
            <a:r>
              <a:rPr lang="pl-PL" b="1" dirty="0">
                <a:solidFill>
                  <a:srgbClr val="C00000"/>
                </a:solidFill>
                <a:latin typeface="Arial" panose="020B0604020202020204" pitchFamily="34" charset="0"/>
                <a:cs typeface="Arial" panose="020B0604020202020204" pitchFamily="34" charset="0"/>
              </a:rPr>
              <a:t>atributa</a:t>
            </a:r>
            <a:r>
              <a:rPr lang="pl-PL" dirty="0">
                <a:latin typeface="Arial" panose="020B0604020202020204" pitchFamily="34" charset="0"/>
                <a:cs typeface="Arial" panose="020B0604020202020204" pitchFamily="34" charset="0"/>
              </a:rPr>
              <a:t> iz tablice u natječajnoj dokumentaciji - „Podaci za prikupljanje na terenu o građevinama“.</a:t>
            </a:r>
            <a:endParaRPr lang="hr-HR" dirty="0">
              <a:latin typeface="Arial" panose="020B0604020202020204" pitchFamily="34" charset="0"/>
              <a:cs typeface="Arial" panose="020B0604020202020204" pitchFamily="34" charset="0"/>
            </a:endParaRPr>
          </a:p>
          <a:p>
            <a:pPr lvl="1" algn="just">
              <a:lnSpc>
                <a:spcPct val="124000"/>
              </a:lnSpc>
            </a:pPr>
            <a:r>
              <a:rPr lang="hr-HR" b="1" dirty="0">
                <a:solidFill>
                  <a:srgbClr val="C00000"/>
                </a:solidFill>
                <a:latin typeface="Arial" panose="020B0604020202020204" pitchFamily="34" charset="0"/>
                <a:cs typeface="Arial" panose="020B0604020202020204" pitchFamily="34" charset="0"/>
              </a:rPr>
              <a:t>Dodatne atribute</a:t>
            </a:r>
            <a:r>
              <a:rPr lang="hr-HR" b="1" dirty="0">
                <a:latin typeface="Arial" panose="020B0604020202020204" pitchFamily="34" charset="0"/>
                <a:cs typeface="Arial" panose="020B0604020202020204" pitchFamily="34" charset="0"/>
              </a:rPr>
              <a:t> </a:t>
            </a:r>
            <a:r>
              <a:rPr lang="hr-HR" dirty="0">
                <a:latin typeface="Arial" panose="020B0604020202020204" pitchFamily="34" charset="0"/>
                <a:cs typeface="Arial" panose="020B0604020202020204" pitchFamily="34" charset="0"/>
              </a:rPr>
              <a:t>kako bi se baza uskladila s metodologijom procjene potresnog rizika </a:t>
            </a:r>
            <a:r>
              <a:rPr lang="en-US" dirty="0" err="1">
                <a:latin typeface="Arial" panose="020B0604020202020204" pitchFamily="34" charset="0"/>
                <a:cs typeface="Arial" panose="020B0604020202020204" pitchFamily="34" charset="0"/>
              </a:rPr>
              <a:t>koju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koristi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Zaklada</a:t>
            </a:r>
            <a:r>
              <a:rPr lang="en-US" dirty="0">
                <a:latin typeface="Arial" panose="020B0604020202020204" pitchFamily="34" charset="0"/>
                <a:cs typeface="Arial" panose="020B0604020202020204" pitchFamily="34" charset="0"/>
              </a:rPr>
              <a:t> </a:t>
            </a:r>
            <a:r>
              <a:rPr lang="hr-HR" dirty="0">
                <a:latin typeface="Arial" panose="020B0604020202020204" pitchFamily="34" charset="0"/>
                <a:cs typeface="Arial" panose="020B0604020202020204" pitchFamily="34" charset="0"/>
              </a:rPr>
              <a:t>Global Earthquake Model – GEM.</a:t>
            </a:r>
          </a:p>
          <a:p>
            <a:pPr lvl="2" algn="just">
              <a:lnSpc>
                <a:spcPct val="124000"/>
              </a:lnSpc>
            </a:pPr>
            <a:r>
              <a:rPr lang="hr-HR" sz="2400" b="1" kern="1200" dirty="0" err="1">
                <a:solidFill>
                  <a:srgbClr val="000000"/>
                </a:solidFill>
                <a:effectLst/>
                <a:latin typeface="Arial" panose="020B0604020202020204" pitchFamily="34" charset="0"/>
                <a:ea typeface="+mn-ea"/>
                <a:cs typeface="Arial" panose="020B0604020202020204" pitchFamily="34" charset="0"/>
              </a:rPr>
              <a:t>OpenQuake</a:t>
            </a:r>
            <a:r>
              <a:rPr lang="hr-HR" sz="2400" b="1" kern="1200" dirty="0">
                <a:solidFill>
                  <a:srgbClr val="000000"/>
                </a:solidFill>
                <a:effectLst/>
                <a:latin typeface="Arial" panose="020B0604020202020204" pitchFamily="34" charset="0"/>
                <a:ea typeface="+mn-ea"/>
                <a:cs typeface="Arial" panose="020B0604020202020204" pitchFamily="34" charset="0"/>
              </a:rPr>
              <a:t> </a:t>
            </a:r>
            <a:r>
              <a:rPr lang="hr-HR" sz="2400" kern="1200" dirty="0">
                <a:solidFill>
                  <a:srgbClr val="000000"/>
                </a:solidFill>
                <a:effectLst/>
                <a:latin typeface="Arial" panose="020B0604020202020204" pitchFamily="34" charset="0"/>
                <a:ea typeface="+mn-ea"/>
                <a:cs typeface="Arial" panose="020B0604020202020204" pitchFamily="34" charset="0"/>
              </a:rPr>
              <a:t>- programski paket otvorenog koda za proračun potresne opasnosti i potresnog rizika kojeg je razvila Zaklada </a:t>
            </a:r>
            <a:r>
              <a:rPr lang="hr-HR" sz="2400" b="1" kern="1200" dirty="0">
                <a:solidFill>
                  <a:srgbClr val="000000"/>
                </a:solidFill>
                <a:effectLst/>
                <a:latin typeface="Arial" panose="020B0604020202020204" pitchFamily="34" charset="0"/>
                <a:ea typeface="+mn-ea"/>
                <a:cs typeface="Arial" panose="020B0604020202020204" pitchFamily="34" charset="0"/>
              </a:rPr>
              <a:t>GEM </a:t>
            </a:r>
            <a:r>
              <a:rPr lang="hr-HR" sz="2400" kern="1200" dirty="0">
                <a:solidFill>
                  <a:srgbClr val="000000"/>
                </a:solidFill>
                <a:effectLst/>
                <a:latin typeface="Arial" panose="020B0604020202020204" pitchFamily="34" charset="0"/>
                <a:ea typeface="+mn-ea"/>
                <a:cs typeface="Arial" panose="020B0604020202020204" pitchFamily="34" charset="0"/>
              </a:rPr>
              <a:t>u suradnji s najboljim stručnjacima u području potresnog inženjerstva.</a:t>
            </a:r>
            <a:endParaRPr lang="en-US" sz="2400" dirty="0">
              <a:effectLst/>
            </a:endParaRPr>
          </a:p>
          <a:p>
            <a:pPr lvl="1" algn="just">
              <a:lnSpc>
                <a:spcPct val="124000"/>
              </a:lnSpc>
            </a:pPr>
            <a:endParaRPr lang="hr-HR" sz="20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A7C0668-6AB7-F3AB-D03B-13A0F6C241E6}"/>
              </a:ext>
            </a:extLst>
          </p:cNvPr>
          <p:cNvSpPr txBox="1">
            <a:spLocks/>
          </p:cNvSpPr>
          <p:nvPr/>
        </p:nvSpPr>
        <p:spPr>
          <a:xfrm>
            <a:off x="516635" y="430197"/>
            <a:ext cx="10439231"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1. Uvod</a:t>
            </a:r>
            <a:endParaRPr lang="en-GB" sz="32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9E25511-B62F-2A8C-EEFF-77AB9C78441D}"/>
              </a:ext>
            </a:extLst>
          </p:cNvPr>
          <p:cNvPicPr>
            <a:picLocks noChangeAspect="1"/>
          </p:cNvPicPr>
          <p:nvPr/>
        </p:nvPicPr>
        <p:blipFill>
          <a:blip r:embed="rId3"/>
          <a:stretch>
            <a:fillRect/>
          </a:stretch>
        </p:blipFill>
        <p:spPr>
          <a:xfrm>
            <a:off x="10989331" y="5727898"/>
            <a:ext cx="686034" cy="990938"/>
          </a:xfrm>
          <a:prstGeom prst="rect">
            <a:avLst/>
          </a:prstGeom>
        </p:spPr>
      </p:pic>
      <p:pic>
        <p:nvPicPr>
          <p:cNvPr id="6" name="Picture 5" descr="GEM - Global Earthquake Model | Pavia">
            <a:extLst>
              <a:ext uri="{FF2B5EF4-FFF2-40B4-BE49-F238E27FC236}">
                <a16:creationId xmlns:a16="http://schemas.microsoft.com/office/drawing/2014/main" id="{6D71D78D-D039-3BEA-D24D-251B895274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0862" y="5727898"/>
            <a:ext cx="995362" cy="99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140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C0668-6AB7-F3AB-D03B-13A0F6C241E6}"/>
              </a:ext>
            </a:extLst>
          </p:cNvPr>
          <p:cNvSpPr txBox="1">
            <a:spLocks/>
          </p:cNvSpPr>
          <p:nvPr/>
        </p:nvSpPr>
        <p:spPr>
          <a:xfrm>
            <a:off x="516635" y="430197"/>
            <a:ext cx="10439231"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hr-HR"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1. Uvod</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8" name="Picture 7" descr="A map of the world&#10;&#10;Description automatically generated">
            <a:extLst>
              <a:ext uri="{FF2B5EF4-FFF2-40B4-BE49-F238E27FC236}">
                <a16:creationId xmlns:a16="http://schemas.microsoft.com/office/drawing/2014/main" id="{DF142A3E-7263-DE0A-C805-48ACE23673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33" y="1003487"/>
            <a:ext cx="11980333" cy="5302248"/>
          </a:xfrm>
          <a:prstGeom prst="rect">
            <a:avLst/>
          </a:prstGeom>
        </p:spPr>
      </p:pic>
      <p:pic>
        <p:nvPicPr>
          <p:cNvPr id="11" name="Picture 10">
            <a:extLst>
              <a:ext uri="{FF2B5EF4-FFF2-40B4-BE49-F238E27FC236}">
                <a16:creationId xmlns:a16="http://schemas.microsoft.com/office/drawing/2014/main" id="{B9C17FAB-D5A4-C782-D4B2-5C0E0A7CFD2A}"/>
              </a:ext>
            </a:extLst>
          </p:cNvPr>
          <p:cNvPicPr>
            <a:picLocks noChangeAspect="1"/>
          </p:cNvPicPr>
          <p:nvPr/>
        </p:nvPicPr>
        <p:blipFill>
          <a:blip r:embed="rId6"/>
          <a:stretch>
            <a:fillRect/>
          </a:stretch>
        </p:blipFill>
        <p:spPr>
          <a:xfrm>
            <a:off x="2853267" y="2649947"/>
            <a:ext cx="2920999" cy="2701805"/>
          </a:xfrm>
          <a:prstGeom prst="rect">
            <a:avLst/>
          </a:prstGeom>
          <a:ln w="19050">
            <a:solidFill>
              <a:schemeClr val="tx1"/>
            </a:solid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3D6E8384-0DA6-59CF-B028-408B8FABA977}"/>
              </a:ext>
            </a:extLst>
          </p:cNvPr>
          <p:cNvSpPr/>
          <p:nvPr/>
        </p:nvSpPr>
        <p:spPr>
          <a:xfrm>
            <a:off x="6095999" y="2158252"/>
            <a:ext cx="423334" cy="37425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92CE15-A861-9275-01E6-7E306F9E3767}"/>
              </a:ext>
            </a:extLst>
          </p:cNvPr>
          <p:cNvSpPr txBox="1"/>
          <p:nvPr/>
        </p:nvSpPr>
        <p:spPr>
          <a:xfrm>
            <a:off x="3983116" y="592787"/>
            <a:ext cx="4416594" cy="369332"/>
          </a:xfrm>
          <a:prstGeom prst="rect">
            <a:avLst/>
          </a:prstGeom>
          <a:noFill/>
        </p:spPr>
        <p:txBody>
          <a:bodyPr wrap="none" rtlCol="0">
            <a:spAutoFit/>
          </a:bodyPr>
          <a:lstStyle/>
          <a:p>
            <a:r>
              <a:rPr lang="hr-HR" b="1" dirty="0">
                <a:latin typeface="Arial" panose="020B0604020202020204" pitchFamily="34" charset="0"/>
                <a:cs typeface="Arial" panose="020B0604020202020204" pitchFamily="34" charset="0"/>
              </a:rPr>
              <a:t>Globani model potresnog rizika – GEM</a:t>
            </a:r>
            <a:endParaRPr lang="en-US"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8234688-1DC5-C1FA-FC18-F9A8D6E4FF09}"/>
              </a:ext>
            </a:extLst>
          </p:cNvPr>
          <p:cNvSpPr txBox="1"/>
          <p:nvPr/>
        </p:nvSpPr>
        <p:spPr>
          <a:xfrm>
            <a:off x="1266287" y="6388472"/>
            <a:ext cx="10705024" cy="430887"/>
          </a:xfrm>
          <a:prstGeom prst="rect">
            <a:avLst/>
          </a:prstGeom>
          <a:noFill/>
        </p:spPr>
        <p:txBody>
          <a:bodyPr wrap="square">
            <a:spAutoFit/>
          </a:bodyPr>
          <a:lstStyle/>
          <a:p>
            <a:r>
              <a:rPr lang="en-GB" sz="1100" b="0" i="0" u="none" strike="noStrike" dirty="0">
                <a:solidFill>
                  <a:srgbClr val="000000"/>
                </a:solidFill>
                <a:effectLst/>
                <a:latin typeface="helvetica-w01-light"/>
              </a:rPr>
              <a:t>V. Silva, A. Calderon, M. Caruso, C. Costa, J. </a:t>
            </a:r>
            <a:r>
              <a:rPr lang="en-GB" sz="1100" b="0" i="0" u="none" strike="noStrike" dirty="0" err="1">
                <a:solidFill>
                  <a:srgbClr val="000000"/>
                </a:solidFill>
                <a:effectLst/>
                <a:latin typeface="helvetica-w01-light"/>
              </a:rPr>
              <a:t>Dabbeek</a:t>
            </a:r>
            <a:r>
              <a:rPr lang="en-GB" sz="1100" b="0" i="0" u="none" strike="noStrike" dirty="0">
                <a:solidFill>
                  <a:srgbClr val="000000"/>
                </a:solidFill>
                <a:effectLst/>
                <a:latin typeface="helvetica-w01-light"/>
              </a:rPr>
              <a:t>, M.C. </a:t>
            </a:r>
            <a:r>
              <a:rPr lang="en-GB" sz="1100" b="0" i="0" u="none" strike="noStrike" dirty="0" err="1">
                <a:solidFill>
                  <a:srgbClr val="000000"/>
                </a:solidFill>
                <a:effectLst/>
                <a:latin typeface="helvetica-w01-light"/>
              </a:rPr>
              <a:t>Hoyos</a:t>
            </a:r>
            <a:r>
              <a:rPr lang="en-GB" sz="1100" b="0" i="0" u="none" strike="noStrike" dirty="0">
                <a:solidFill>
                  <a:srgbClr val="000000"/>
                </a:solidFill>
                <a:effectLst/>
                <a:latin typeface="helvetica-w01-light"/>
              </a:rPr>
              <a:t>, Z. </a:t>
            </a:r>
            <a:r>
              <a:rPr lang="en-GB" sz="1100" b="0" i="0" u="none" strike="noStrike" dirty="0" err="1">
                <a:solidFill>
                  <a:srgbClr val="000000"/>
                </a:solidFill>
                <a:effectLst/>
                <a:latin typeface="helvetica-w01-light"/>
              </a:rPr>
              <a:t>Karimzadeh</a:t>
            </a:r>
            <a:r>
              <a:rPr lang="en-GB" sz="1100" b="0" i="0" u="none" strike="noStrike" dirty="0">
                <a:solidFill>
                  <a:srgbClr val="000000"/>
                </a:solidFill>
                <a:effectLst/>
                <a:latin typeface="helvetica-w01-light"/>
              </a:rPr>
              <a:t>, L. Martins, N. Paul, A. Rao, M. </a:t>
            </a:r>
            <a:r>
              <a:rPr lang="en-GB" sz="1100" b="0" i="0" u="none" strike="noStrike" dirty="0" err="1">
                <a:solidFill>
                  <a:srgbClr val="000000"/>
                </a:solidFill>
                <a:effectLst/>
                <a:latin typeface="helvetica-w01-light"/>
              </a:rPr>
              <a:t>Simionato</a:t>
            </a:r>
            <a:r>
              <a:rPr lang="en-GB" sz="1100" b="0" i="0" u="none" strike="noStrike" dirty="0">
                <a:solidFill>
                  <a:srgbClr val="000000"/>
                </a:solidFill>
                <a:effectLst/>
                <a:latin typeface="helvetica-w01-light"/>
              </a:rPr>
              <a:t>, C. </a:t>
            </a:r>
            <a:r>
              <a:rPr lang="en-GB" sz="1100" b="0" i="0" u="none" strike="noStrike" dirty="0" err="1">
                <a:solidFill>
                  <a:srgbClr val="000000"/>
                </a:solidFill>
                <a:effectLst/>
                <a:latin typeface="helvetica-w01-light"/>
              </a:rPr>
              <a:t>Yepes-Estrada</a:t>
            </a:r>
            <a:r>
              <a:rPr lang="en-GB" sz="1100" b="0" i="0" u="none" strike="noStrike" dirty="0">
                <a:solidFill>
                  <a:srgbClr val="000000"/>
                </a:solidFill>
                <a:effectLst/>
                <a:latin typeface="helvetica-w01-light"/>
              </a:rPr>
              <a:t>, H. Crowley, K. </a:t>
            </a:r>
            <a:r>
              <a:rPr lang="en-GB" sz="1100" b="0" i="0" u="none" strike="noStrike" dirty="0" err="1">
                <a:solidFill>
                  <a:srgbClr val="000000"/>
                </a:solidFill>
                <a:effectLst/>
                <a:latin typeface="helvetica-w01-light"/>
              </a:rPr>
              <a:t>Jaiswal</a:t>
            </a:r>
            <a:r>
              <a:rPr lang="en-GB" sz="1100" b="0" i="0" u="none" strike="noStrike" dirty="0">
                <a:solidFill>
                  <a:srgbClr val="000000"/>
                </a:solidFill>
                <a:effectLst/>
                <a:latin typeface="helvetica-w01-light"/>
              </a:rPr>
              <a:t> (2023). Global Earthquake Model (GEM) Seismic Risk Map (version 2023.1), </a:t>
            </a:r>
            <a:endParaRPr lang="en-HR" sz="1100" dirty="0"/>
          </a:p>
        </p:txBody>
      </p:sp>
    </p:spTree>
    <p:extLst>
      <p:ext uri="{BB962C8B-B14F-4D97-AF65-F5344CB8AC3E}">
        <p14:creationId xmlns:p14="http://schemas.microsoft.com/office/powerpoint/2010/main" val="12638376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0.16432 -0.23889 L -3.33333E-6 2.96296E-6 " pathEditMode="relative" rAng="0" ptsTypes="AA">
                                      <p:cBhvr>
                                        <p:cTn id="15" dur="1000" fill="hold"/>
                                        <p:tgtEl>
                                          <p:spTgt spid="11"/>
                                        </p:tgtEl>
                                        <p:attrNameLst>
                                          <p:attrName>ppt_x</p:attrName>
                                          <p:attrName>ppt_y</p:attrName>
                                        </p:attrNameLst>
                                      </p:cBhvr>
                                      <p:rCtr x="-8307" y="12037"/>
                                    </p:animMotion>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100" fill="hold"/>
                                        <p:tgtEl>
                                          <p:spTgt spid="11"/>
                                        </p:tgtEl>
                                        <p:attrNameLst>
                                          <p:attrName>ppt_w</p:attrName>
                                        </p:attrNameLst>
                                      </p:cBhvr>
                                      <p:tavLst>
                                        <p:tav tm="0">
                                          <p:val>
                                            <p:fltVal val="0"/>
                                          </p:val>
                                        </p:tav>
                                        <p:tav tm="100000">
                                          <p:val>
                                            <p:strVal val="#ppt_w"/>
                                          </p:val>
                                        </p:tav>
                                      </p:tavLst>
                                    </p:anim>
                                    <p:anim calcmode="lin" valueType="num">
                                      <p:cBhvr>
                                        <p:cTn id="19" dur="1100" fill="hold"/>
                                        <p:tgtEl>
                                          <p:spTgt spid="11"/>
                                        </p:tgtEl>
                                        <p:attrNameLst>
                                          <p:attrName>ppt_h</p:attrName>
                                        </p:attrNameLst>
                                      </p:cBhvr>
                                      <p:tavLst>
                                        <p:tav tm="0">
                                          <p:val>
                                            <p:fltVal val="0"/>
                                          </p:val>
                                        </p:tav>
                                        <p:tav tm="100000">
                                          <p:val>
                                            <p:strVal val="#ppt_h"/>
                                          </p:val>
                                        </p:tav>
                                      </p:tavLst>
                                    </p:anim>
                                    <p:animEffect transition="in" filter="fade">
                                      <p:cBhvr>
                                        <p:cTn id="20" dur="11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516635" y="1253067"/>
            <a:ext cx="11082697" cy="5308600"/>
          </a:xfrm>
        </p:spPr>
        <p:txBody>
          <a:bodyPr>
            <a:normAutofit/>
          </a:bodyPr>
          <a:lstStyle/>
          <a:p>
            <a:pPr marL="0" indent="0" algn="just">
              <a:lnSpc>
                <a:spcPct val="124000"/>
              </a:lnSpc>
              <a:buNone/>
            </a:pPr>
            <a:r>
              <a:rPr lang="hr-HR" sz="2400" dirty="0">
                <a:latin typeface="Arial" panose="020B0604020202020204" pitchFamily="34" charset="0"/>
                <a:cs typeface="Arial" panose="020B0604020202020204" pitchFamily="34" charset="0"/>
              </a:rPr>
              <a:t>Prije samog postupka prikupljanja podataka potrebno je odlučiti:</a:t>
            </a:r>
          </a:p>
          <a:p>
            <a:pPr algn="just">
              <a:lnSpc>
                <a:spcPct val="124000"/>
              </a:lnSpc>
            </a:pPr>
            <a:r>
              <a:rPr lang="hr-HR" sz="2400" dirty="0">
                <a:latin typeface="Arial" panose="020B0604020202020204" pitchFamily="34" charset="0"/>
                <a:cs typeface="Arial" panose="020B0604020202020204" pitchFamily="34" charset="0"/>
              </a:rPr>
              <a:t>Koje je podatke potrebno prikupiti?</a:t>
            </a:r>
          </a:p>
          <a:p>
            <a:pPr algn="just">
              <a:lnSpc>
                <a:spcPct val="124000"/>
              </a:lnSpc>
            </a:pPr>
            <a:r>
              <a:rPr lang="hr-HR" sz="2400" b="1" dirty="0">
                <a:latin typeface="Arial" panose="020B0604020202020204" pitchFamily="34" charset="0"/>
                <a:cs typeface="Arial" panose="020B0604020202020204" pitchFamily="34" charset="0"/>
              </a:rPr>
              <a:t>Alat koji će se koristiti za prikupljanje podataka. (GIS)</a:t>
            </a:r>
          </a:p>
          <a:p>
            <a:pPr lvl="2" algn="just">
              <a:lnSpc>
                <a:spcPct val="124000"/>
              </a:lnSpc>
            </a:pPr>
            <a:endParaRPr lang="hr-HR" sz="2400" dirty="0">
              <a:latin typeface="Arial" panose="020B0604020202020204" pitchFamily="34" charset="0"/>
              <a:cs typeface="Arial" panose="020B0604020202020204" pitchFamily="34" charset="0"/>
            </a:endParaRPr>
          </a:p>
          <a:p>
            <a:pPr algn="just">
              <a:lnSpc>
                <a:spcPct val="124000"/>
              </a:lnSpc>
            </a:pPr>
            <a:endParaRPr lang="hr-HR" sz="32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A7C0668-6AB7-F3AB-D03B-13A0F6C241E6}"/>
              </a:ext>
            </a:extLst>
          </p:cNvPr>
          <p:cNvSpPr txBox="1">
            <a:spLocks/>
          </p:cNvSpPr>
          <p:nvPr/>
        </p:nvSpPr>
        <p:spPr>
          <a:xfrm>
            <a:off x="516635" y="430197"/>
            <a:ext cx="10439231"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1. Uvod</a:t>
            </a:r>
            <a:endParaRPr lang="en-GB" sz="32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50B2291-4B3D-6650-F8E9-90B12E7CBAC2}"/>
              </a:ext>
            </a:extLst>
          </p:cNvPr>
          <p:cNvPicPr>
            <a:picLocks noChangeAspect="1"/>
          </p:cNvPicPr>
          <p:nvPr/>
        </p:nvPicPr>
        <p:blipFill>
          <a:blip r:embed="rId3"/>
          <a:stretch>
            <a:fillRect/>
          </a:stretch>
        </p:blipFill>
        <p:spPr>
          <a:xfrm>
            <a:off x="8392601" y="3255963"/>
            <a:ext cx="1442299" cy="1115180"/>
          </a:xfrm>
          <a:prstGeom prst="rect">
            <a:avLst/>
          </a:prstGeom>
        </p:spPr>
      </p:pic>
      <p:pic>
        <p:nvPicPr>
          <p:cNvPr id="14" name="Picture 13">
            <a:extLst>
              <a:ext uri="{FF2B5EF4-FFF2-40B4-BE49-F238E27FC236}">
                <a16:creationId xmlns:a16="http://schemas.microsoft.com/office/drawing/2014/main" id="{80925B89-1DF7-5F61-9A97-511871BD4BA3}"/>
              </a:ext>
            </a:extLst>
          </p:cNvPr>
          <p:cNvPicPr>
            <a:picLocks noChangeAspect="1"/>
          </p:cNvPicPr>
          <p:nvPr/>
        </p:nvPicPr>
        <p:blipFill>
          <a:blip r:embed="rId4"/>
          <a:stretch>
            <a:fillRect/>
          </a:stretch>
        </p:blipFill>
        <p:spPr>
          <a:xfrm>
            <a:off x="10051737" y="3255963"/>
            <a:ext cx="1154765" cy="1154765"/>
          </a:xfrm>
          <a:prstGeom prst="rect">
            <a:avLst/>
          </a:prstGeom>
        </p:spPr>
      </p:pic>
    </p:spTree>
    <p:extLst>
      <p:ext uri="{BB962C8B-B14F-4D97-AF65-F5344CB8AC3E}">
        <p14:creationId xmlns:p14="http://schemas.microsoft.com/office/powerpoint/2010/main" val="37465492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9|2.9"/>
</p:tagLst>
</file>

<file path=ppt/tags/tag10.xml><?xml version="1.0" encoding="utf-8"?>
<p:tagLst xmlns:a="http://schemas.openxmlformats.org/drawingml/2006/main" xmlns:r="http://schemas.openxmlformats.org/officeDocument/2006/relationships" xmlns:p="http://schemas.openxmlformats.org/presentationml/2006/main">
  <p:tag name="TIMING" val="|16.9|2.9"/>
</p:tagLst>
</file>

<file path=ppt/tags/tag11.xml><?xml version="1.0" encoding="utf-8"?>
<p:tagLst xmlns:a="http://schemas.openxmlformats.org/drawingml/2006/main" xmlns:r="http://schemas.openxmlformats.org/officeDocument/2006/relationships" xmlns:p="http://schemas.openxmlformats.org/presentationml/2006/main">
  <p:tag name="TIMING" val="|16.9|2.9"/>
</p:tagLst>
</file>

<file path=ppt/tags/tag12.xml><?xml version="1.0" encoding="utf-8"?>
<p:tagLst xmlns:a="http://schemas.openxmlformats.org/drawingml/2006/main" xmlns:r="http://schemas.openxmlformats.org/officeDocument/2006/relationships" xmlns:p="http://schemas.openxmlformats.org/presentationml/2006/main">
  <p:tag name="TIMING" val="|16.9|2.9"/>
</p:tagLst>
</file>

<file path=ppt/tags/tag13.xml><?xml version="1.0" encoding="utf-8"?>
<p:tagLst xmlns:a="http://schemas.openxmlformats.org/drawingml/2006/main" xmlns:r="http://schemas.openxmlformats.org/officeDocument/2006/relationships" xmlns:p="http://schemas.openxmlformats.org/presentationml/2006/main">
  <p:tag name="TIMING" val="|16.9|2.9"/>
</p:tagLst>
</file>

<file path=ppt/tags/tag14.xml><?xml version="1.0" encoding="utf-8"?>
<p:tagLst xmlns:a="http://schemas.openxmlformats.org/drawingml/2006/main" xmlns:r="http://schemas.openxmlformats.org/officeDocument/2006/relationships" xmlns:p="http://schemas.openxmlformats.org/presentationml/2006/main">
  <p:tag name="TIMING" val="|16.9|2.9"/>
</p:tagLst>
</file>

<file path=ppt/tags/tag15.xml><?xml version="1.0" encoding="utf-8"?>
<p:tagLst xmlns:a="http://schemas.openxmlformats.org/drawingml/2006/main" xmlns:r="http://schemas.openxmlformats.org/officeDocument/2006/relationships" xmlns:p="http://schemas.openxmlformats.org/presentationml/2006/main">
  <p:tag name="TIMING" val="|16.9|2.9"/>
</p:tagLst>
</file>

<file path=ppt/tags/tag16.xml><?xml version="1.0" encoding="utf-8"?>
<p:tagLst xmlns:a="http://schemas.openxmlformats.org/drawingml/2006/main" xmlns:r="http://schemas.openxmlformats.org/officeDocument/2006/relationships" xmlns:p="http://schemas.openxmlformats.org/presentationml/2006/main">
  <p:tag name="TIMING" val="|16.9|2.9"/>
</p:tagLst>
</file>

<file path=ppt/tags/tag17.xml><?xml version="1.0" encoding="utf-8"?>
<p:tagLst xmlns:a="http://schemas.openxmlformats.org/drawingml/2006/main" xmlns:r="http://schemas.openxmlformats.org/officeDocument/2006/relationships" xmlns:p="http://schemas.openxmlformats.org/presentationml/2006/main">
  <p:tag name="TIMING" val="|16.9|2.9"/>
</p:tagLst>
</file>

<file path=ppt/tags/tag18.xml><?xml version="1.0" encoding="utf-8"?>
<p:tagLst xmlns:a="http://schemas.openxmlformats.org/drawingml/2006/main" xmlns:r="http://schemas.openxmlformats.org/officeDocument/2006/relationships" xmlns:p="http://schemas.openxmlformats.org/presentationml/2006/main">
  <p:tag name="TIMING" val="|16.9|2.9"/>
</p:tagLst>
</file>

<file path=ppt/tags/tag19.xml><?xml version="1.0" encoding="utf-8"?>
<p:tagLst xmlns:a="http://schemas.openxmlformats.org/drawingml/2006/main" xmlns:r="http://schemas.openxmlformats.org/officeDocument/2006/relationships" xmlns:p="http://schemas.openxmlformats.org/presentationml/2006/main">
  <p:tag name="TIMING" val="|19.4"/>
</p:tagLst>
</file>

<file path=ppt/tags/tag2.xml><?xml version="1.0" encoding="utf-8"?>
<p:tagLst xmlns:a="http://schemas.openxmlformats.org/drawingml/2006/main" xmlns:r="http://schemas.openxmlformats.org/officeDocument/2006/relationships" xmlns:p="http://schemas.openxmlformats.org/presentationml/2006/main">
  <p:tag name="TIMING" val="|16.9|2.9"/>
</p:tagLst>
</file>

<file path=ppt/tags/tag20.xml><?xml version="1.0" encoding="utf-8"?>
<p:tagLst xmlns:a="http://schemas.openxmlformats.org/drawingml/2006/main" xmlns:r="http://schemas.openxmlformats.org/officeDocument/2006/relationships" xmlns:p="http://schemas.openxmlformats.org/presentationml/2006/main">
  <p:tag name="TIMING" val="|19.4"/>
</p:tagLst>
</file>

<file path=ppt/tags/tag3.xml><?xml version="1.0" encoding="utf-8"?>
<p:tagLst xmlns:a="http://schemas.openxmlformats.org/drawingml/2006/main" xmlns:r="http://schemas.openxmlformats.org/officeDocument/2006/relationships" xmlns:p="http://schemas.openxmlformats.org/presentationml/2006/main">
  <p:tag name="TIMING" val="|16.9|2.9"/>
</p:tagLst>
</file>

<file path=ppt/tags/tag4.xml><?xml version="1.0" encoding="utf-8"?>
<p:tagLst xmlns:a="http://schemas.openxmlformats.org/drawingml/2006/main" xmlns:r="http://schemas.openxmlformats.org/officeDocument/2006/relationships" xmlns:p="http://schemas.openxmlformats.org/presentationml/2006/main">
  <p:tag name="TIMING" val="|16.9|2.9"/>
</p:tagLst>
</file>

<file path=ppt/tags/tag5.xml><?xml version="1.0" encoding="utf-8"?>
<p:tagLst xmlns:a="http://schemas.openxmlformats.org/drawingml/2006/main" xmlns:r="http://schemas.openxmlformats.org/officeDocument/2006/relationships" xmlns:p="http://schemas.openxmlformats.org/presentationml/2006/main">
  <p:tag name="TIMING" val="|16.9|2.9"/>
</p:tagLst>
</file>

<file path=ppt/tags/tag6.xml><?xml version="1.0" encoding="utf-8"?>
<p:tagLst xmlns:a="http://schemas.openxmlformats.org/drawingml/2006/main" xmlns:r="http://schemas.openxmlformats.org/officeDocument/2006/relationships" xmlns:p="http://schemas.openxmlformats.org/presentationml/2006/main">
  <p:tag name="TIMING" val="|16.9|2.9"/>
</p:tagLst>
</file>

<file path=ppt/tags/tag7.xml><?xml version="1.0" encoding="utf-8"?>
<p:tagLst xmlns:a="http://schemas.openxmlformats.org/drawingml/2006/main" xmlns:r="http://schemas.openxmlformats.org/officeDocument/2006/relationships" xmlns:p="http://schemas.openxmlformats.org/presentationml/2006/main">
  <p:tag name="TIMING" val="|16.9|2.9"/>
</p:tagLst>
</file>

<file path=ppt/tags/tag8.xml><?xml version="1.0" encoding="utf-8"?>
<p:tagLst xmlns:a="http://schemas.openxmlformats.org/drawingml/2006/main" xmlns:r="http://schemas.openxmlformats.org/officeDocument/2006/relationships" xmlns:p="http://schemas.openxmlformats.org/presentationml/2006/main">
  <p:tag name="TIMING" val="|16.9|2.9"/>
</p:tagLst>
</file>

<file path=ppt/tags/tag9.xml><?xml version="1.0" encoding="utf-8"?>
<p:tagLst xmlns:a="http://schemas.openxmlformats.org/drawingml/2006/main" xmlns:r="http://schemas.openxmlformats.org/officeDocument/2006/relationships" xmlns:p="http://schemas.openxmlformats.org/presentationml/2006/main">
  <p:tag name="TIMING" val="|16.9|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2215</TotalTime>
  <Words>5745</Words>
  <Application>Microsoft Office PowerPoint</Application>
  <PresentationFormat>Widescreen</PresentationFormat>
  <Paragraphs>416</Paragraphs>
  <Slides>51</Slides>
  <Notes>39</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2" baseType="lpstr">
      <vt:lpstr>Akzidenz Grotesk CE Roman</vt:lpstr>
      <vt:lpstr>Akzidenz Grotesk Light</vt:lpstr>
      <vt:lpstr>Arial</vt:lpstr>
      <vt:lpstr>ArialNarrow</vt:lpstr>
      <vt:lpstr>Calibri</vt:lpstr>
      <vt:lpstr>Calibri Light</vt:lpstr>
      <vt:lpstr>helvetica-w01-light</vt:lpstr>
      <vt:lpstr>Times</vt:lpstr>
      <vt:lpstr>Times New Roman</vt:lpstr>
      <vt:lpstr>Office Theme</vt:lpstr>
      <vt:lpstr>Visio</vt:lpstr>
      <vt:lpstr>Uspostava baze podataka Potresni rizik Grada Zagreba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Jasna Kovačević</dc:creator>
  <cp:lastModifiedBy>Maja Baniček</cp:lastModifiedBy>
  <cp:revision>19</cp:revision>
  <dcterms:created xsi:type="dcterms:W3CDTF">2021-02-24T09:56:52Z</dcterms:created>
  <dcterms:modified xsi:type="dcterms:W3CDTF">2023-12-20T07:59:23Z</dcterms:modified>
</cp:coreProperties>
</file>